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iagrams/drawing1.xml" ContentType="application/vnd.ms-office.drawingml.diagramDrawing+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2" r:id="rId7"/>
    <p:sldId id="261" r:id="rId8"/>
    <p:sldId id="263" r:id="rId9"/>
    <p:sldId id="264" r:id="rId10"/>
    <p:sldId id="267" r:id="rId11"/>
    <p:sldId id="265" r:id="rId12"/>
    <p:sldId id="266" r:id="rId13"/>
    <p:sldId id="268" r:id="rId14"/>
    <p:sldId id="269" r:id="rId15"/>
    <p:sldId id="270" r:id="rId16"/>
    <p:sldId id="271" r:id="rId17"/>
    <p:sldId id="272" r:id="rId18"/>
    <p:sldId id="273" r:id="rId19"/>
    <p:sldId id="274" r:id="rId20"/>
    <p:sldId id="275" r:id="rId21"/>
    <p:sldId id="276" r:id="rId22"/>
    <p:sldId id="280" r:id="rId23"/>
    <p:sldId id="277" r:id="rId24"/>
    <p:sldId id="278" r:id="rId25"/>
    <p:sldId id="279" r:id="rId26"/>
    <p:sldId id="281" r:id="rId27"/>
    <p:sldId id="282" r:id="rId28"/>
    <p:sldId id="283" r:id="rId29"/>
    <p:sldId id="284"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FF"/>
    <a:srgbClr val="F09D2E"/>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48" d="100"/>
          <a:sy n="48" d="100"/>
        </p:scale>
        <p:origin x="-96" y="-48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s>
</file>

<file path=ppt/diagrams/_rels/data1.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image" Target="../media/image24.jpeg"/></Relationships>
</file>

<file path=ppt/diagrams/_rels/drawing1.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image" Target="../media/image24.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C7170F5-2F14-4828-92BD-74560264851E}" type="doc">
      <dgm:prSet loTypeId="urn:microsoft.com/office/officeart/2005/8/layout/pList2" loCatId="list" qsTypeId="urn:microsoft.com/office/officeart/2005/8/quickstyle/simple1" qsCatId="simple" csTypeId="urn:microsoft.com/office/officeart/2005/8/colors/accent1_2" csCatId="accent1" phldr="1"/>
      <dgm:spPr/>
    </dgm:pt>
    <dgm:pt modelId="{D583ED05-FAA2-456A-8051-59DDE29E66BE}">
      <dgm:prSet phldrT="[Text]" custT="1"/>
      <dgm:spPr>
        <a:solidFill>
          <a:srgbClr val="FF0000"/>
        </a:solidFill>
      </dgm:spPr>
      <dgm:t>
        <a:bodyPr/>
        <a:lstStyle/>
        <a:p>
          <a:r>
            <a:rPr lang="en-US" sz="2400" b="1" dirty="0" smtClean="0"/>
            <a:t>Wide, gently sloping, usually form at a hot spot, lava pours out gently</a:t>
          </a:r>
          <a:endParaRPr lang="en-US" sz="2400" b="1" dirty="0"/>
        </a:p>
      </dgm:t>
    </dgm:pt>
    <dgm:pt modelId="{5D100525-DC7F-4AB3-8ECF-662588AA5518}" type="parTrans" cxnId="{9A8758F6-4FC2-4C1F-A823-0629F1FC4C0C}">
      <dgm:prSet/>
      <dgm:spPr/>
      <dgm:t>
        <a:bodyPr/>
        <a:lstStyle/>
        <a:p>
          <a:endParaRPr lang="en-US"/>
        </a:p>
      </dgm:t>
    </dgm:pt>
    <dgm:pt modelId="{40211063-EA4B-4ABD-84E2-96323852018C}" type="sibTrans" cxnId="{9A8758F6-4FC2-4C1F-A823-0629F1FC4C0C}">
      <dgm:prSet/>
      <dgm:spPr/>
      <dgm:t>
        <a:bodyPr/>
        <a:lstStyle/>
        <a:p>
          <a:endParaRPr lang="en-US"/>
        </a:p>
      </dgm:t>
    </dgm:pt>
    <dgm:pt modelId="{4D061938-5239-4EB8-99F3-CCE76820F4C4}">
      <dgm:prSet phldrT="[Text]" custT="1"/>
      <dgm:spPr>
        <a:solidFill>
          <a:srgbClr val="F09D2E"/>
        </a:solidFill>
      </dgm:spPr>
      <dgm:t>
        <a:bodyPr/>
        <a:lstStyle/>
        <a:p>
          <a:r>
            <a:rPr lang="en-US" sz="2400" b="1" dirty="0" smtClean="0"/>
            <a:t>Lava has high viscosity, steep, cone shaped hill, more explosive eruptions</a:t>
          </a:r>
          <a:endParaRPr lang="en-US" sz="2400" b="1" dirty="0"/>
        </a:p>
      </dgm:t>
    </dgm:pt>
    <dgm:pt modelId="{5071F989-C240-4D16-81B5-8F2366134B35}" type="parTrans" cxnId="{7FD198C2-7FC0-423A-811E-B5E6C010B730}">
      <dgm:prSet/>
      <dgm:spPr/>
      <dgm:t>
        <a:bodyPr/>
        <a:lstStyle/>
        <a:p>
          <a:endParaRPr lang="en-US"/>
        </a:p>
      </dgm:t>
    </dgm:pt>
    <dgm:pt modelId="{F4FEA9A8-942A-4E2D-A3DE-4753EC02E421}" type="sibTrans" cxnId="{7FD198C2-7FC0-423A-811E-B5E6C010B730}">
      <dgm:prSet/>
      <dgm:spPr/>
      <dgm:t>
        <a:bodyPr/>
        <a:lstStyle/>
        <a:p>
          <a:endParaRPr lang="en-US"/>
        </a:p>
      </dgm:t>
    </dgm:pt>
    <dgm:pt modelId="{58EFBAE1-D1C0-48C9-BC94-4C120D539CCA}">
      <dgm:prSet phldrT="[Text]"/>
      <dgm:spPr>
        <a:solidFill>
          <a:srgbClr val="0070C0"/>
        </a:solidFill>
      </dgm:spPr>
      <dgm:t>
        <a:bodyPr/>
        <a:lstStyle/>
        <a:p>
          <a:r>
            <a:rPr lang="en-US" b="1" dirty="0" smtClean="0"/>
            <a:t>Combination of both; sometimes gently flowing lava, sometimes explosive, alternating layers of ash/cinders &amp; lava</a:t>
          </a:r>
          <a:endParaRPr lang="en-US" b="1" dirty="0"/>
        </a:p>
      </dgm:t>
    </dgm:pt>
    <dgm:pt modelId="{621D540D-1EDD-4080-8692-17CFECC349DF}" type="parTrans" cxnId="{1E8F2145-19A5-4EC4-A659-5CCD2211BF0E}">
      <dgm:prSet/>
      <dgm:spPr/>
      <dgm:t>
        <a:bodyPr/>
        <a:lstStyle/>
        <a:p>
          <a:endParaRPr lang="en-US"/>
        </a:p>
      </dgm:t>
    </dgm:pt>
    <dgm:pt modelId="{005B6024-3CE1-48C5-862C-D32D9212C1A3}" type="sibTrans" cxnId="{1E8F2145-19A5-4EC4-A659-5CCD2211BF0E}">
      <dgm:prSet/>
      <dgm:spPr/>
      <dgm:t>
        <a:bodyPr/>
        <a:lstStyle/>
        <a:p>
          <a:endParaRPr lang="en-US"/>
        </a:p>
      </dgm:t>
    </dgm:pt>
    <dgm:pt modelId="{ED5E9CE1-BE82-4AAB-8F5C-7E6AD7B87638}" type="pres">
      <dgm:prSet presAssocID="{EC7170F5-2F14-4828-92BD-74560264851E}" presName="Name0" presStyleCnt="0">
        <dgm:presLayoutVars>
          <dgm:dir/>
          <dgm:resizeHandles val="exact"/>
        </dgm:presLayoutVars>
      </dgm:prSet>
      <dgm:spPr/>
    </dgm:pt>
    <dgm:pt modelId="{4F701F18-435A-4516-8B78-071010D90198}" type="pres">
      <dgm:prSet presAssocID="{EC7170F5-2F14-4828-92BD-74560264851E}" presName="bkgdShp" presStyleLbl="alignAccFollowNode1" presStyleIdx="0" presStyleCnt="1" custLinFactNeighborY="1232"/>
      <dgm:spPr/>
    </dgm:pt>
    <dgm:pt modelId="{5A2A1530-F8E9-4AA8-BB8A-BFD7B010C540}" type="pres">
      <dgm:prSet presAssocID="{EC7170F5-2F14-4828-92BD-74560264851E}" presName="linComp" presStyleCnt="0"/>
      <dgm:spPr/>
    </dgm:pt>
    <dgm:pt modelId="{25B93B9E-0639-44E1-9A8A-280DF9D3BC23}" type="pres">
      <dgm:prSet presAssocID="{D583ED05-FAA2-456A-8051-59DDE29E66BE}" presName="compNode" presStyleCnt="0"/>
      <dgm:spPr/>
    </dgm:pt>
    <dgm:pt modelId="{21B010BB-33AD-4492-B11F-3BDF3A46A3C8}" type="pres">
      <dgm:prSet presAssocID="{D583ED05-FAA2-456A-8051-59DDE29E66BE}" presName="node" presStyleLbl="node1" presStyleIdx="0" presStyleCnt="3">
        <dgm:presLayoutVars>
          <dgm:bulletEnabled val="1"/>
        </dgm:presLayoutVars>
      </dgm:prSet>
      <dgm:spPr/>
      <dgm:t>
        <a:bodyPr/>
        <a:lstStyle/>
        <a:p>
          <a:endParaRPr lang="en-US"/>
        </a:p>
      </dgm:t>
    </dgm:pt>
    <dgm:pt modelId="{22F37A5F-093B-438B-BC6A-C3C6313E333A}" type="pres">
      <dgm:prSet presAssocID="{D583ED05-FAA2-456A-8051-59DDE29E66BE}" presName="invisiNode" presStyleLbl="node1" presStyleIdx="0" presStyleCnt="3"/>
      <dgm:spPr/>
    </dgm:pt>
    <dgm:pt modelId="{53DD63E1-802C-4E3E-9C66-068E5A58027A}" type="pres">
      <dgm:prSet presAssocID="{D583ED05-FAA2-456A-8051-59DDE29E66BE}" presName="imagNode" presStyleLbl="fgImgPlace1" presStyleIdx="0" presStyleCnt="3"/>
      <dgm:spPr>
        <a:blipFill rotWithShape="0">
          <a:blip xmlns:r="http://schemas.openxmlformats.org/officeDocument/2006/relationships" r:embed="rId1"/>
          <a:stretch>
            <a:fillRect/>
          </a:stretch>
        </a:blipFill>
      </dgm:spPr>
    </dgm:pt>
    <dgm:pt modelId="{178E366F-E13B-487D-A81F-F78CE51A1B4A}" type="pres">
      <dgm:prSet presAssocID="{40211063-EA4B-4ABD-84E2-96323852018C}" presName="sibTrans" presStyleLbl="sibTrans2D1" presStyleIdx="0" presStyleCnt="0"/>
      <dgm:spPr/>
      <dgm:t>
        <a:bodyPr/>
        <a:lstStyle/>
        <a:p>
          <a:endParaRPr lang="en-US"/>
        </a:p>
      </dgm:t>
    </dgm:pt>
    <dgm:pt modelId="{C911DDB2-368A-40CD-93C0-770F0AA6B35C}" type="pres">
      <dgm:prSet presAssocID="{4D061938-5239-4EB8-99F3-CCE76820F4C4}" presName="compNode" presStyleCnt="0"/>
      <dgm:spPr/>
    </dgm:pt>
    <dgm:pt modelId="{FA90A2CC-A1DD-40B2-B8B1-C45042E6861E}" type="pres">
      <dgm:prSet presAssocID="{4D061938-5239-4EB8-99F3-CCE76820F4C4}" presName="node" presStyleLbl="node1" presStyleIdx="1" presStyleCnt="3" custLinFactNeighborX="-253" custLinFactNeighborY="-326">
        <dgm:presLayoutVars>
          <dgm:bulletEnabled val="1"/>
        </dgm:presLayoutVars>
      </dgm:prSet>
      <dgm:spPr/>
      <dgm:t>
        <a:bodyPr/>
        <a:lstStyle/>
        <a:p>
          <a:endParaRPr lang="en-US"/>
        </a:p>
      </dgm:t>
    </dgm:pt>
    <dgm:pt modelId="{F24A4ABB-563C-44CC-BC10-0A8FBF89B303}" type="pres">
      <dgm:prSet presAssocID="{4D061938-5239-4EB8-99F3-CCE76820F4C4}" presName="invisiNode" presStyleLbl="node1" presStyleIdx="1" presStyleCnt="3"/>
      <dgm:spPr/>
    </dgm:pt>
    <dgm:pt modelId="{020585BC-632B-490E-8ED3-482C79A788A7}" type="pres">
      <dgm:prSet presAssocID="{4D061938-5239-4EB8-99F3-CCE76820F4C4}" presName="imagNode" presStyleLbl="fgImgPlace1" presStyleIdx="1" presStyleCnt="3"/>
      <dgm:spPr>
        <a:blipFill rotWithShape="0">
          <a:blip xmlns:r="http://schemas.openxmlformats.org/officeDocument/2006/relationships" r:embed="rId2"/>
          <a:stretch>
            <a:fillRect/>
          </a:stretch>
        </a:blipFill>
      </dgm:spPr>
    </dgm:pt>
    <dgm:pt modelId="{8273FCA8-55FE-4E62-A110-65AC41992255}" type="pres">
      <dgm:prSet presAssocID="{F4FEA9A8-942A-4E2D-A3DE-4753EC02E421}" presName="sibTrans" presStyleLbl="sibTrans2D1" presStyleIdx="0" presStyleCnt="0"/>
      <dgm:spPr/>
      <dgm:t>
        <a:bodyPr/>
        <a:lstStyle/>
        <a:p>
          <a:endParaRPr lang="en-US"/>
        </a:p>
      </dgm:t>
    </dgm:pt>
    <dgm:pt modelId="{76B28E53-1091-4598-BB80-221954883EAA}" type="pres">
      <dgm:prSet presAssocID="{58EFBAE1-D1C0-48C9-BC94-4C120D539CCA}" presName="compNode" presStyleCnt="0"/>
      <dgm:spPr/>
    </dgm:pt>
    <dgm:pt modelId="{BD376D8C-AA7B-409A-ACED-6763496AE781}" type="pres">
      <dgm:prSet presAssocID="{58EFBAE1-D1C0-48C9-BC94-4C120D539CCA}" presName="node" presStyleLbl="node1" presStyleIdx="2" presStyleCnt="3">
        <dgm:presLayoutVars>
          <dgm:bulletEnabled val="1"/>
        </dgm:presLayoutVars>
      </dgm:prSet>
      <dgm:spPr/>
      <dgm:t>
        <a:bodyPr/>
        <a:lstStyle/>
        <a:p>
          <a:endParaRPr lang="en-US"/>
        </a:p>
      </dgm:t>
    </dgm:pt>
    <dgm:pt modelId="{B88003EC-628D-48F4-AF46-F4A146A0198C}" type="pres">
      <dgm:prSet presAssocID="{58EFBAE1-D1C0-48C9-BC94-4C120D539CCA}" presName="invisiNode" presStyleLbl="node1" presStyleIdx="2" presStyleCnt="3"/>
      <dgm:spPr/>
    </dgm:pt>
    <dgm:pt modelId="{E3C81639-4CEA-401F-B8FD-6C926832CA2B}" type="pres">
      <dgm:prSet presAssocID="{58EFBAE1-D1C0-48C9-BC94-4C120D539CCA}" presName="imagNode" presStyleLbl="fgImgPlace1" presStyleIdx="2" presStyleCnt="3"/>
      <dgm:spPr>
        <a:blipFill rotWithShape="0">
          <a:blip xmlns:r="http://schemas.openxmlformats.org/officeDocument/2006/relationships" r:embed="rId3"/>
          <a:stretch>
            <a:fillRect/>
          </a:stretch>
        </a:blipFill>
      </dgm:spPr>
    </dgm:pt>
  </dgm:ptLst>
  <dgm:cxnLst>
    <dgm:cxn modelId="{57D7954F-3560-4652-B4BE-29FBF81E8E4F}" type="presOf" srcId="{58EFBAE1-D1C0-48C9-BC94-4C120D539CCA}" destId="{BD376D8C-AA7B-409A-ACED-6763496AE781}" srcOrd="0" destOrd="0" presId="urn:microsoft.com/office/officeart/2005/8/layout/pList2"/>
    <dgm:cxn modelId="{61938959-3B24-49A2-B2DE-710543DC86C9}" type="presOf" srcId="{EC7170F5-2F14-4828-92BD-74560264851E}" destId="{ED5E9CE1-BE82-4AAB-8F5C-7E6AD7B87638}" srcOrd="0" destOrd="0" presId="urn:microsoft.com/office/officeart/2005/8/layout/pList2"/>
    <dgm:cxn modelId="{7FD198C2-7FC0-423A-811E-B5E6C010B730}" srcId="{EC7170F5-2F14-4828-92BD-74560264851E}" destId="{4D061938-5239-4EB8-99F3-CCE76820F4C4}" srcOrd="1" destOrd="0" parTransId="{5071F989-C240-4D16-81B5-8F2366134B35}" sibTransId="{F4FEA9A8-942A-4E2D-A3DE-4753EC02E421}"/>
    <dgm:cxn modelId="{30CCCF46-12A4-4626-8DF0-1E057ACF9E27}" type="presOf" srcId="{40211063-EA4B-4ABD-84E2-96323852018C}" destId="{178E366F-E13B-487D-A81F-F78CE51A1B4A}" srcOrd="0" destOrd="0" presId="urn:microsoft.com/office/officeart/2005/8/layout/pList2"/>
    <dgm:cxn modelId="{1E8F2145-19A5-4EC4-A659-5CCD2211BF0E}" srcId="{EC7170F5-2F14-4828-92BD-74560264851E}" destId="{58EFBAE1-D1C0-48C9-BC94-4C120D539CCA}" srcOrd="2" destOrd="0" parTransId="{621D540D-1EDD-4080-8692-17CFECC349DF}" sibTransId="{005B6024-3CE1-48C5-862C-D32D9212C1A3}"/>
    <dgm:cxn modelId="{1C155DD8-FEF5-4D74-90DA-C5F242D2616A}" type="presOf" srcId="{D583ED05-FAA2-456A-8051-59DDE29E66BE}" destId="{21B010BB-33AD-4492-B11F-3BDF3A46A3C8}" srcOrd="0" destOrd="0" presId="urn:microsoft.com/office/officeart/2005/8/layout/pList2"/>
    <dgm:cxn modelId="{638DE284-5791-49D1-9AA3-0191A4393DA5}" type="presOf" srcId="{F4FEA9A8-942A-4E2D-A3DE-4753EC02E421}" destId="{8273FCA8-55FE-4E62-A110-65AC41992255}" srcOrd="0" destOrd="0" presId="urn:microsoft.com/office/officeart/2005/8/layout/pList2"/>
    <dgm:cxn modelId="{9A8758F6-4FC2-4C1F-A823-0629F1FC4C0C}" srcId="{EC7170F5-2F14-4828-92BD-74560264851E}" destId="{D583ED05-FAA2-456A-8051-59DDE29E66BE}" srcOrd="0" destOrd="0" parTransId="{5D100525-DC7F-4AB3-8ECF-662588AA5518}" sibTransId="{40211063-EA4B-4ABD-84E2-96323852018C}"/>
    <dgm:cxn modelId="{CB2C3EA6-2244-4B73-8046-1F628E1AB6DB}" type="presOf" srcId="{4D061938-5239-4EB8-99F3-CCE76820F4C4}" destId="{FA90A2CC-A1DD-40B2-B8B1-C45042E6861E}" srcOrd="0" destOrd="0" presId="urn:microsoft.com/office/officeart/2005/8/layout/pList2"/>
    <dgm:cxn modelId="{A9ABB820-863B-4BE5-A3B7-86EB4927FE4C}" type="presParOf" srcId="{ED5E9CE1-BE82-4AAB-8F5C-7E6AD7B87638}" destId="{4F701F18-435A-4516-8B78-071010D90198}" srcOrd="0" destOrd="0" presId="urn:microsoft.com/office/officeart/2005/8/layout/pList2"/>
    <dgm:cxn modelId="{B5B6279E-86D6-4D98-B9A7-880AD3A76670}" type="presParOf" srcId="{ED5E9CE1-BE82-4AAB-8F5C-7E6AD7B87638}" destId="{5A2A1530-F8E9-4AA8-BB8A-BFD7B010C540}" srcOrd="1" destOrd="0" presId="urn:microsoft.com/office/officeart/2005/8/layout/pList2"/>
    <dgm:cxn modelId="{4FD9A56C-FB9E-4ED5-A8D2-3C7DE2228F77}" type="presParOf" srcId="{5A2A1530-F8E9-4AA8-BB8A-BFD7B010C540}" destId="{25B93B9E-0639-44E1-9A8A-280DF9D3BC23}" srcOrd="0" destOrd="0" presId="urn:microsoft.com/office/officeart/2005/8/layout/pList2"/>
    <dgm:cxn modelId="{88A34308-3AE4-4E15-B731-0A59390A3584}" type="presParOf" srcId="{25B93B9E-0639-44E1-9A8A-280DF9D3BC23}" destId="{21B010BB-33AD-4492-B11F-3BDF3A46A3C8}" srcOrd="0" destOrd="0" presId="urn:microsoft.com/office/officeart/2005/8/layout/pList2"/>
    <dgm:cxn modelId="{10EC9E22-CA34-48F9-9448-82449BDE6664}" type="presParOf" srcId="{25B93B9E-0639-44E1-9A8A-280DF9D3BC23}" destId="{22F37A5F-093B-438B-BC6A-C3C6313E333A}" srcOrd="1" destOrd="0" presId="urn:microsoft.com/office/officeart/2005/8/layout/pList2"/>
    <dgm:cxn modelId="{FC7A8BA0-3683-424E-BD50-A85F9CB66C9F}" type="presParOf" srcId="{25B93B9E-0639-44E1-9A8A-280DF9D3BC23}" destId="{53DD63E1-802C-4E3E-9C66-068E5A58027A}" srcOrd="2" destOrd="0" presId="urn:microsoft.com/office/officeart/2005/8/layout/pList2"/>
    <dgm:cxn modelId="{277EF210-9DE3-42BB-A0BB-A7D0FF45B4C8}" type="presParOf" srcId="{5A2A1530-F8E9-4AA8-BB8A-BFD7B010C540}" destId="{178E366F-E13B-487D-A81F-F78CE51A1B4A}" srcOrd="1" destOrd="0" presId="urn:microsoft.com/office/officeart/2005/8/layout/pList2"/>
    <dgm:cxn modelId="{3136DE0E-2571-443B-9C5A-2BF1E47A7673}" type="presParOf" srcId="{5A2A1530-F8E9-4AA8-BB8A-BFD7B010C540}" destId="{C911DDB2-368A-40CD-93C0-770F0AA6B35C}" srcOrd="2" destOrd="0" presId="urn:microsoft.com/office/officeart/2005/8/layout/pList2"/>
    <dgm:cxn modelId="{0C8E638E-02F5-4650-B3C6-35FBB6DAC608}" type="presParOf" srcId="{C911DDB2-368A-40CD-93C0-770F0AA6B35C}" destId="{FA90A2CC-A1DD-40B2-B8B1-C45042E6861E}" srcOrd="0" destOrd="0" presId="urn:microsoft.com/office/officeart/2005/8/layout/pList2"/>
    <dgm:cxn modelId="{BBFE82DB-1112-4BF6-BBC5-B2DAD5C99A70}" type="presParOf" srcId="{C911DDB2-368A-40CD-93C0-770F0AA6B35C}" destId="{F24A4ABB-563C-44CC-BC10-0A8FBF89B303}" srcOrd="1" destOrd="0" presId="urn:microsoft.com/office/officeart/2005/8/layout/pList2"/>
    <dgm:cxn modelId="{5A29CAD2-EA1F-486E-8008-9268926B5EB5}" type="presParOf" srcId="{C911DDB2-368A-40CD-93C0-770F0AA6B35C}" destId="{020585BC-632B-490E-8ED3-482C79A788A7}" srcOrd="2" destOrd="0" presId="urn:microsoft.com/office/officeart/2005/8/layout/pList2"/>
    <dgm:cxn modelId="{257E1DF3-17B5-4467-ACDA-D206715A6392}" type="presParOf" srcId="{5A2A1530-F8E9-4AA8-BB8A-BFD7B010C540}" destId="{8273FCA8-55FE-4E62-A110-65AC41992255}" srcOrd="3" destOrd="0" presId="urn:microsoft.com/office/officeart/2005/8/layout/pList2"/>
    <dgm:cxn modelId="{AF068F54-7B47-401F-AC01-441D2D1C5A7D}" type="presParOf" srcId="{5A2A1530-F8E9-4AA8-BB8A-BFD7B010C540}" destId="{76B28E53-1091-4598-BB80-221954883EAA}" srcOrd="4" destOrd="0" presId="urn:microsoft.com/office/officeart/2005/8/layout/pList2"/>
    <dgm:cxn modelId="{4EC152E0-2725-46AE-A0C4-884AF1390E7D}" type="presParOf" srcId="{76B28E53-1091-4598-BB80-221954883EAA}" destId="{BD376D8C-AA7B-409A-ACED-6763496AE781}" srcOrd="0" destOrd="0" presId="urn:microsoft.com/office/officeart/2005/8/layout/pList2"/>
    <dgm:cxn modelId="{A868254A-D851-4D76-958A-F500C292BAE5}" type="presParOf" srcId="{76B28E53-1091-4598-BB80-221954883EAA}" destId="{B88003EC-628D-48F4-AF46-F4A146A0198C}" srcOrd="1" destOrd="0" presId="urn:microsoft.com/office/officeart/2005/8/layout/pList2"/>
    <dgm:cxn modelId="{384182BF-2966-4FEB-AEB4-CB91E9EAC0AC}" type="presParOf" srcId="{76B28E53-1091-4598-BB80-221954883EAA}" destId="{E3C81639-4CEA-401F-B8FD-6C926832CA2B}" srcOrd="2" destOrd="0" presId="urn:microsoft.com/office/officeart/2005/8/layout/p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F701F18-435A-4516-8B78-071010D90198}">
      <dsp:nvSpPr>
        <dsp:cNvPr id="0" name=""/>
        <dsp:cNvSpPr/>
      </dsp:nvSpPr>
      <dsp:spPr>
        <a:xfrm>
          <a:off x="0" y="30161"/>
          <a:ext cx="8001000" cy="2448163"/>
        </a:xfrm>
        <a:prstGeom prst="roundRect">
          <a:avLst>
            <a:gd name="adj" fmla="val 10000"/>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3DD63E1-802C-4E3E-9C66-068E5A58027A}">
      <dsp:nvSpPr>
        <dsp:cNvPr id="0" name=""/>
        <dsp:cNvSpPr/>
      </dsp:nvSpPr>
      <dsp:spPr>
        <a:xfrm>
          <a:off x="240030" y="326421"/>
          <a:ext cx="2350293" cy="1795319"/>
        </a:xfrm>
        <a:prstGeom prst="roundRect">
          <a:avLst>
            <a:gd name="adj" fmla="val 10000"/>
          </a:avLst>
        </a:prstGeom>
        <a:blipFill rotWithShape="0">
          <a:blip xmlns:r="http://schemas.openxmlformats.org/officeDocument/2006/relationships" r:embed="rId1"/>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1B010BB-33AD-4492-B11F-3BDF3A46A3C8}">
      <dsp:nvSpPr>
        <dsp:cNvPr id="0" name=""/>
        <dsp:cNvSpPr/>
      </dsp:nvSpPr>
      <dsp:spPr>
        <a:xfrm rot="10800000">
          <a:off x="240030" y="2448163"/>
          <a:ext cx="2350293" cy="2992199"/>
        </a:xfrm>
        <a:prstGeom prst="round2SameRect">
          <a:avLst>
            <a:gd name="adj1" fmla="val 10500"/>
            <a:gd name="adj2" fmla="val 0"/>
          </a:avLst>
        </a:prstGeom>
        <a:solidFill>
          <a:srgbClr val="FF0000"/>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t" anchorCtr="0">
          <a:noAutofit/>
        </a:bodyPr>
        <a:lstStyle/>
        <a:p>
          <a:pPr lvl="0" algn="ctr" defTabSz="1066800">
            <a:lnSpc>
              <a:spcPct val="90000"/>
            </a:lnSpc>
            <a:spcBef>
              <a:spcPct val="0"/>
            </a:spcBef>
            <a:spcAft>
              <a:spcPct val="35000"/>
            </a:spcAft>
          </a:pPr>
          <a:r>
            <a:rPr lang="en-US" sz="2400" b="1" kern="1200" dirty="0" smtClean="0"/>
            <a:t>Wide, gently sloping, usually form at a hot spot, lava pours out gently</a:t>
          </a:r>
          <a:endParaRPr lang="en-US" sz="2400" b="1" kern="1200" dirty="0"/>
        </a:p>
      </dsp:txBody>
      <dsp:txXfrm rot="10800000">
        <a:off x="240030" y="2448163"/>
        <a:ext cx="2350293" cy="2992199"/>
      </dsp:txXfrm>
    </dsp:sp>
    <dsp:sp modelId="{020585BC-632B-490E-8ED3-482C79A788A7}">
      <dsp:nvSpPr>
        <dsp:cNvPr id="0" name=""/>
        <dsp:cNvSpPr/>
      </dsp:nvSpPr>
      <dsp:spPr>
        <a:xfrm>
          <a:off x="2825353" y="326421"/>
          <a:ext cx="2350293" cy="1795319"/>
        </a:xfrm>
        <a:prstGeom prst="roundRect">
          <a:avLst>
            <a:gd name="adj" fmla="val 10000"/>
          </a:avLst>
        </a:prstGeom>
        <a:blipFill rotWithShape="0">
          <a:blip xmlns:r="http://schemas.openxmlformats.org/officeDocument/2006/relationships" r:embed="rId2"/>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A90A2CC-A1DD-40B2-B8B1-C45042E6861E}">
      <dsp:nvSpPr>
        <dsp:cNvPr id="0" name=""/>
        <dsp:cNvSpPr/>
      </dsp:nvSpPr>
      <dsp:spPr>
        <a:xfrm rot="10800000">
          <a:off x="2819406" y="2438408"/>
          <a:ext cx="2350293" cy="2992199"/>
        </a:xfrm>
        <a:prstGeom prst="round2SameRect">
          <a:avLst>
            <a:gd name="adj1" fmla="val 10500"/>
            <a:gd name="adj2" fmla="val 0"/>
          </a:avLst>
        </a:prstGeom>
        <a:solidFill>
          <a:srgbClr val="F09D2E"/>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t" anchorCtr="0">
          <a:noAutofit/>
        </a:bodyPr>
        <a:lstStyle/>
        <a:p>
          <a:pPr lvl="0" algn="ctr" defTabSz="1066800">
            <a:lnSpc>
              <a:spcPct val="90000"/>
            </a:lnSpc>
            <a:spcBef>
              <a:spcPct val="0"/>
            </a:spcBef>
            <a:spcAft>
              <a:spcPct val="35000"/>
            </a:spcAft>
          </a:pPr>
          <a:r>
            <a:rPr lang="en-US" sz="2400" b="1" kern="1200" dirty="0" smtClean="0"/>
            <a:t>Lava has high viscosity, steep, cone shaped hill, more explosive eruptions</a:t>
          </a:r>
          <a:endParaRPr lang="en-US" sz="2400" b="1" kern="1200" dirty="0"/>
        </a:p>
      </dsp:txBody>
      <dsp:txXfrm rot="10800000">
        <a:off x="2819406" y="2438408"/>
        <a:ext cx="2350293" cy="2992199"/>
      </dsp:txXfrm>
    </dsp:sp>
    <dsp:sp modelId="{E3C81639-4CEA-401F-B8FD-6C926832CA2B}">
      <dsp:nvSpPr>
        <dsp:cNvPr id="0" name=""/>
        <dsp:cNvSpPr/>
      </dsp:nvSpPr>
      <dsp:spPr>
        <a:xfrm>
          <a:off x="5410676" y="326421"/>
          <a:ext cx="2350293" cy="1795319"/>
        </a:xfrm>
        <a:prstGeom prst="roundRect">
          <a:avLst>
            <a:gd name="adj" fmla="val 10000"/>
          </a:avLst>
        </a:prstGeom>
        <a:blipFill rotWithShape="0">
          <a:blip xmlns:r="http://schemas.openxmlformats.org/officeDocument/2006/relationships" r:embed="rId3"/>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D376D8C-AA7B-409A-ACED-6763496AE781}">
      <dsp:nvSpPr>
        <dsp:cNvPr id="0" name=""/>
        <dsp:cNvSpPr/>
      </dsp:nvSpPr>
      <dsp:spPr>
        <a:xfrm rot="10800000">
          <a:off x="5410676" y="2448163"/>
          <a:ext cx="2350293" cy="2992199"/>
        </a:xfrm>
        <a:prstGeom prst="round2SameRect">
          <a:avLst>
            <a:gd name="adj1" fmla="val 10500"/>
            <a:gd name="adj2" fmla="val 0"/>
          </a:avLst>
        </a:prstGeom>
        <a:solidFill>
          <a:srgbClr val="0070C0"/>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135128" rIns="135128" bIns="135128" numCol="1" spcCol="1270" anchor="t" anchorCtr="0">
          <a:noAutofit/>
        </a:bodyPr>
        <a:lstStyle/>
        <a:p>
          <a:pPr lvl="0" algn="ctr" defTabSz="844550">
            <a:lnSpc>
              <a:spcPct val="90000"/>
            </a:lnSpc>
            <a:spcBef>
              <a:spcPct val="0"/>
            </a:spcBef>
            <a:spcAft>
              <a:spcPct val="35000"/>
            </a:spcAft>
          </a:pPr>
          <a:r>
            <a:rPr lang="en-US" sz="1900" b="1" kern="1200" dirty="0" smtClean="0"/>
            <a:t>Combination of both; sometimes gently flowing lava, sometimes explosive, alternating layers of ash/cinders &amp; lava</a:t>
          </a:r>
          <a:endParaRPr lang="en-US" sz="1900" b="1" kern="1200" dirty="0"/>
        </a:p>
      </dsp:txBody>
      <dsp:txXfrm rot="10800000">
        <a:off x="5410676" y="2448163"/>
        <a:ext cx="2350293" cy="2992199"/>
      </dsp:txXfrm>
    </dsp:sp>
  </dsp:spTree>
</dsp:drawing>
</file>

<file path=ppt/diagrams/layout1.xml><?xml version="1.0" encoding="utf-8"?>
<dgm:layoutDef xmlns:dgm="http://schemas.openxmlformats.org/drawingml/2006/diagram" xmlns:a="http://schemas.openxmlformats.org/drawingml/2006/main" uniqueId="urn:microsoft.com/office/officeart/2005/8/layout/pList2">
  <dgm:title val=""/>
  <dgm:desc val=""/>
  <dgm:catLst>
    <dgm:cat type="list" pri="1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bkgdShp" refType="w"/>
      <dgm:constr type="h" for="ch" forName="bkgdShp" refType="h" fact="0.45"/>
      <dgm:constr type="t" for="ch" forName="bkgdShp"/>
      <dgm:constr type="w" for="ch" forName="linComp" refType="w" fact="0.94"/>
      <dgm:constr type="h" for="ch" forName="linComp" refType="h"/>
      <dgm:constr type="ctrX" for="ch" forName="linComp" refType="w" fact="0.5"/>
    </dgm:constrLst>
    <dgm:ruleLst/>
    <dgm:choose name="Name1">
      <dgm:if name="Name2" axis="ch" ptType="node" func="cnt" op="gte" val="1">
        <dgm:layoutNode name="bkgdShp" styleLbl="alignAccFollowNode1">
          <dgm:alg type="sp"/>
          <dgm:shape xmlns:r="http://schemas.openxmlformats.org/officeDocument/2006/relationships" type="roundRect" r:blip="">
            <dgm:adjLst>
              <dgm:adj idx="1" val="0.1"/>
            </dgm:adjLst>
          </dgm:shape>
          <dgm:presOf/>
          <dgm:constrLst/>
          <dgm:ruleLst/>
        </dgm:layoutNode>
        <dgm:layoutNode name="linComp">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1"/>
            <dgm:constr type="h" for="ch" ptType="sibTrans" op="equ"/>
            <dgm:constr type="h" for="ch" forName="compNode" op="equ"/>
            <dgm:constr type="primFontSz" for="des" forName="node" op="equ"/>
          </dgm:constrLst>
          <dgm:ruleLst/>
          <dgm:forEach name="nodesForEach" axis="ch" ptType="node">
            <dgm:layoutNode name="compNode">
              <dgm:alg type="composite"/>
              <dgm:shape xmlns:r="http://schemas.openxmlformats.org/officeDocument/2006/relationships" r:blip="">
                <dgm:adjLst/>
              </dgm:shape>
              <dgm:presOf/>
              <dgm:constrLst>
                <dgm:constr type="w" for="ch" forName="node" refType="w"/>
                <dgm:constr type="h" for="ch" forName="node" refType="h" fact="0.55"/>
                <dgm:constr type="b" for="ch" forName="node" refType="h"/>
                <dgm:constr type="w" for="ch" forName="invisiNode" refType="w" fact="0.75"/>
                <dgm:constr type="h" for="ch" forName="invisiNode" refType="h" fact="0.06"/>
                <dgm:constr type="t" for="ch" forName="invisiNode"/>
                <dgm:constr type="w" for="ch" forName="imagNode" refType="w"/>
                <dgm:constr type="h" for="ch" forName="imagNode" refType="h" fact="0.33"/>
                <dgm:constr type="ctrX" for="ch" forName="imagNode" refType="w" fact="0.5"/>
                <dgm:constr type="t" for="ch" forName="imagNode" refType="h" fact="0.06"/>
              </dgm:constrLst>
              <dgm:ruleLst/>
              <dgm:layoutNode name="node" styleLbl="node1">
                <dgm:varLst>
                  <dgm:bulletEnabled val="1"/>
                </dgm:varLst>
                <dgm:alg type="tx">
                  <dgm:param type="txAnchorVert" val="t"/>
                </dgm:alg>
                <dgm:shape xmlns:r="http://schemas.openxmlformats.org/officeDocument/2006/relationships" rot="180" type="round2SameRect" r:blip="">
                  <dgm:adjLst>
                    <dgm:adj idx="1" val="0.105"/>
                  </dgm:adjLst>
                </dgm:shape>
                <dgm:presOf axis="desOrSelf" ptType="node"/>
                <dgm:constrLst>
                  <dgm:constr type="primFontSz" val="65"/>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roundRect" r:blip="" zOrderOff="-2" blipPhldr="1">
                  <dgm:adjLst>
                    <dgm:adj idx="1" val="0.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if>
      <dgm:else name="Name6"/>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92297700-4D51-47E2-9A22-305D82535E0F}" type="datetimeFigureOut">
              <a:rPr lang="en-US" smtClean="0"/>
              <a:pPr/>
              <a:t>3/8/2012</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0FEBA2B4-348F-4FE1-8D46-EC1EA24A0A02}"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2297700-4D51-47E2-9A22-305D82535E0F}" type="datetimeFigureOut">
              <a:rPr lang="en-US" smtClean="0"/>
              <a:pPr/>
              <a:t>3/8/2012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EBA2B4-348F-4FE1-8D46-EC1EA24A0A0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2297700-4D51-47E2-9A22-305D82535E0F}" type="datetimeFigureOut">
              <a:rPr lang="en-US" smtClean="0"/>
              <a:pPr/>
              <a:t>3/8/2012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EBA2B4-348F-4FE1-8D46-EC1EA24A0A0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2297700-4D51-47E2-9A22-305D82535E0F}" type="datetimeFigureOut">
              <a:rPr lang="en-US" smtClean="0"/>
              <a:pPr/>
              <a:t>3/8/2012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EBA2B4-348F-4FE1-8D46-EC1EA24A0A0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92297700-4D51-47E2-9A22-305D82535E0F}" type="datetimeFigureOut">
              <a:rPr lang="en-US" smtClean="0"/>
              <a:pPr/>
              <a:t>3/8/2012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EBA2B4-348F-4FE1-8D46-EC1EA24A0A02}"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2297700-4D51-47E2-9A22-305D82535E0F}" type="datetimeFigureOut">
              <a:rPr lang="en-US" smtClean="0"/>
              <a:pPr/>
              <a:t>3/8/2012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EBA2B4-348F-4FE1-8D46-EC1EA24A0A0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92297700-4D51-47E2-9A22-305D82535E0F}" type="datetimeFigureOut">
              <a:rPr lang="en-US" smtClean="0"/>
              <a:pPr/>
              <a:t>3/8/2012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FEBA2B4-348F-4FE1-8D46-EC1EA24A0A0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92297700-4D51-47E2-9A22-305D82535E0F}" type="datetimeFigureOut">
              <a:rPr lang="en-US" smtClean="0"/>
              <a:pPr/>
              <a:t>3/8/2012</a:t>
            </a:fld>
            <a:endParaRPr lang="en-US"/>
          </a:p>
        </p:txBody>
      </p:sp>
      <p:sp>
        <p:nvSpPr>
          <p:cNvPr id="8" name="Slide Number Placeholder 7"/>
          <p:cNvSpPr>
            <a:spLocks noGrp="1"/>
          </p:cNvSpPr>
          <p:nvPr>
            <p:ph type="sldNum" sz="quarter" idx="11"/>
          </p:nvPr>
        </p:nvSpPr>
        <p:spPr/>
        <p:txBody>
          <a:bodyPr/>
          <a:lstStyle/>
          <a:p>
            <a:fld id="{0FEBA2B4-348F-4FE1-8D46-EC1EA24A0A02}" type="slidenum">
              <a:rPr lang="en-US" smtClean="0"/>
              <a:pPr/>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2297700-4D51-47E2-9A22-305D82535E0F}" type="datetimeFigureOut">
              <a:rPr lang="en-US" smtClean="0"/>
              <a:pPr/>
              <a:t>3/8/2012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FEBA2B4-348F-4FE1-8D46-EC1EA24A0A0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2297700-4D51-47E2-9A22-305D82535E0F}" type="datetimeFigureOut">
              <a:rPr lang="en-US" smtClean="0"/>
              <a:pPr/>
              <a:t>3/8/2012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156448" y="6422064"/>
            <a:ext cx="762000" cy="365125"/>
          </a:xfrm>
        </p:spPr>
        <p:txBody>
          <a:bodyPr/>
          <a:lstStyle/>
          <a:p>
            <a:fld id="{0FEBA2B4-348F-4FE1-8D46-EC1EA24A0A0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fld id="{92297700-4D51-47E2-9A22-305D82535E0F}" type="datetimeFigureOut">
              <a:rPr lang="en-US" smtClean="0"/>
              <a:pPr/>
              <a:t>3/8/2012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EBA2B4-348F-4FE1-8D46-EC1EA24A0A02}"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92297700-4D51-47E2-9A22-305D82535E0F}" type="datetimeFigureOut">
              <a:rPr lang="en-US" smtClean="0"/>
              <a:pPr/>
              <a:t>3/8/2012</a:t>
            </a:fld>
            <a:endParaRPr lang="en-US"/>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n-US"/>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0FEBA2B4-348F-4FE1-8D46-EC1EA24A0A02}"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slideLayout" Target="../slideLayouts/slideLayout2.xml"/><Relationship Id="rId6" Type="http://schemas.openxmlformats.org/officeDocument/2006/relationships/image" Target="../media/image18.gif"/><Relationship Id="rId5" Type="http://schemas.openxmlformats.org/officeDocument/2006/relationships/hyperlink" Target="http://www.youtube.com/watch?v=A1rbt2cwH2w" TargetMode="External"/><Relationship Id="rId4" Type="http://schemas.openxmlformats.org/officeDocument/2006/relationships/image" Target="../media/image17.jpeg"/></Relationships>
</file>

<file path=ppt/slides/_rels/slide1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png"/><Relationship Id="rId1" Type="http://schemas.openxmlformats.org/officeDocument/2006/relationships/slideLayout" Target="../slideLayouts/slideLayout4.xml"/><Relationship Id="rId4" Type="http://schemas.openxmlformats.org/officeDocument/2006/relationships/image" Target="../media/image23.jpeg"/></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slideLayout" Target="../slideLayouts/slideLayout2.xml"/><Relationship Id="rId1" Type="http://schemas.openxmlformats.org/officeDocument/2006/relationships/video" Target="file:///C:\Users\jluckey\Videos\Types_of_Volcanoes.asf"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jpeg"/><Relationship Id="rId1" Type="http://schemas.openxmlformats.org/officeDocument/2006/relationships/slideLayout" Target="../slideLayouts/slideLayout2.xml"/><Relationship Id="rId4" Type="http://schemas.openxmlformats.org/officeDocument/2006/relationships/image" Target="../media/image42.jpeg"/></Relationships>
</file>

<file path=ppt/slides/_rels/slide26.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43.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5.jpeg"/><Relationship Id="rId1" Type="http://schemas.openxmlformats.org/officeDocument/2006/relationships/slideLayout" Target="../slideLayouts/slideLayout2.xml"/><Relationship Id="rId4" Type="http://schemas.openxmlformats.org/officeDocument/2006/relationships/image" Target="../media/image47.jpeg"/></Relationships>
</file>

<file path=ppt/slides/_rels/slide29.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8.png"/><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jpeg"/><Relationship Id="rId4" Type="http://schemas.openxmlformats.org/officeDocument/2006/relationships/image" Target="../media/image5.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8000" dirty="0" smtClean="0">
                <a:solidFill>
                  <a:srgbClr val="FFC000"/>
                </a:solidFill>
              </a:rPr>
              <a:t>volcanoes</a:t>
            </a:r>
            <a:endParaRPr lang="en-US" sz="8000" dirty="0">
              <a:solidFill>
                <a:srgbClr val="FFC000"/>
              </a:solidFill>
            </a:endParaRPr>
          </a:p>
        </p:txBody>
      </p:sp>
      <p:sp>
        <p:nvSpPr>
          <p:cNvPr id="3" name="Subtitle 2"/>
          <p:cNvSpPr>
            <a:spLocks noGrp="1"/>
          </p:cNvSpPr>
          <p:nvPr>
            <p:ph type="subTitle" idx="1"/>
          </p:nvPr>
        </p:nvSpPr>
        <p:spPr/>
        <p:txBody>
          <a:bodyPr>
            <a:normAutofit/>
          </a:bodyPr>
          <a:lstStyle/>
          <a:p>
            <a:r>
              <a:rPr lang="en-US" sz="3200" dirty="0" smtClean="0"/>
              <a:t>Chapter 7</a:t>
            </a:r>
          </a:p>
          <a:p>
            <a:r>
              <a:rPr lang="en-US" sz="3200" dirty="0" smtClean="0"/>
              <a:t>Sections 3 &amp; 4</a:t>
            </a:r>
            <a:endParaRPr lang="en-US" sz="32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rgbClr val="FFC000"/>
                </a:solidFill>
                <a:latin typeface="Eras Bold ITC" pitchFamily="34" charset="0"/>
              </a:rPr>
              <a:t>More </a:t>
            </a:r>
            <a:r>
              <a:rPr lang="en-US" dirty="0" err="1" smtClean="0">
                <a:solidFill>
                  <a:srgbClr val="FFC000"/>
                </a:solidFill>
                <a:latin typeface="Eras Bold ITC" pitchFamily="34" charset="0"/>
              </a:rPr>
              <a:t>pyroclastic</a:t>
            </a:r>
            <a:r>
              <a:rPr lang="en-US" dirty="0" smtClean="0">
                <a:solidFill>
                  <a:srgbClr val="FFC000"/>
                </a:solidFill>
                <a:latin typeface="Eras Bold ITC" pitchFamily="34" charset="0"/>
              </a:rPr>
              <a:t> flows</a:t>
            </a:r>
            <a:endParaRPr lang="en-US" dirty="0">
              <a:solidFill>
                <a:srgbClr val="FFC000"/>
              </a:solidFill>
              <a:latin typeface="Eras Bold ITC" pitchFamily="34" charset="0"/>
            </a:endParaRPr>
          </a:p>
        </p:txBody>
      </p:sp>
      <p:pic>
        <p:nvPicPr>
          <p:cNvPr id="4" name="Content Placeholder 3" descr="pyroclastic flow1.jpg"/>
          <p:cNvPicPr>
            <a:picLocks noGrp="1" noChangeAspect="1"/>
          </p:cNvPicPr>
          <p:nvPr>
            <p:ph idx="1"/>
          </p:nvPr>
        </p:nvPicPr>
        <p:blipFill>
          <a:blip r:embed="rId2" cstate="print"/>
          <a:stretch>
            <a:fillRect/>
          </a:stretch>
        </p:blipFill>
        <p:spPr>
          <a:xfrm>
            <a:off x="685800" y="1600200"/>
            <a:ext cx="3048000" cy="4890576"/>
          </a:xfrm>
          <a:prstGeom prst="rect">
            <a:avLst/>
          </a:prstGeom>
          <a:ln>
            <a:noFill/>
          </a:ln>
          <a:effectLst>
            <a:outerShdw blurRad="292100" dist="139700" dir="2700000" algn="tl" rotWithShape="0">
              <a:srgbClr val="333333">
                <a:alpha val="65000"/>
              </a:srgbClr>
            </a:outerShdw>
          </a:effectLst>
        </p:spPr>
      </p:pic>
      <p:pic>
        <p:nvPicPr>
          <p:cNvPr id="5" name="Picture 4" descr="pyroclastic flow.bmp"/>
          <p:cNvPicPr>
            <a:picLocks noChangeAspect="1"/>
          </p:cNvPicPr>
          <p:nvPr/>
        </p:nvPicPr>
        <p:blipFill>
          <a:blip r:embed="rId3" cstate="print"/>
          <a:stretch>
            <a:fillRect/>
          </a:stretch>
        </p:blipFill>
        <p:spPr>
          <a:xfrm>
            <a:off x="4038600" y="1752600"/>
            <a:ext cx="4800601" cy="4419600"/>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latin typeface="Cooper Black" pitchFamily="18" charset="0"/>
              </a:rPr>
              <a:t>Edge of a </a:t>
            </a:r>
            <a:r>
              <a:rPr lang="en-US" dirty="0" err="1" smtClean="0">
                <a:latin typeface="Cooper Black" pitchFamily="18" charset="0"/>
              </a:rPr>
              <a:t>pyroclastic</a:t>
            </a:r>
            <a:r>
              <a:rPr lang="en-US" dirty="0" smtClean="0">
                <a:latin typeface="Cooper Black" pitchFamily="18" charset="0"/>
              </a:rPr>
              <a:t> flow</a:t>
            </a:r>
            <a:endParaRPr lang="en-US" dirty="0">
              <a:latin typeface="Cooper Black" pitchFamily="18" charset="0"/>
            </a:endParaRPr>
          </a:p>
        </p:txBody>
      </p:sp>
      <p:pic>
        <p:nvPicPr>
          <p:cNvPr id="4" name="Content Placeholder 3" descr="edge of pyroclastic flow.jpg"/>
          <p:cNvPicPr>
            <a:picLocks noGrp="1" noChangeAspect="1"/>
          </p:cNvPicPr>
          <p:nvPr>
            <p:ph idx="1"/>
          </p:nvPr>
        </p:nvPicPr>
        <p:blipFill>
          <a:blip r:embed="rId2" cstate="print"/>
          <a:stretch>
            <a:fillRect/>
          </a:stretch>
        </p:blipFill>
        <p:spPr>
          <a:xfrm>
            <a:off x="533400" y="1524000"/>
            <a:ext cx="7315200" cy="4975412"/>
          </a:xfr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pyroclastic flow damage 2.jpg"/>
          <p:cNvPicPr>
            <a:picLocks noChangeAspect="1"/>
          </p:cNvPicPr>
          <p:nvPr/>
        </p:nvPicPr>
        <p:blipFill>
          <a:blip r:embed="rId2" cstate="print"/>
          <a:stretch>
            <a:fillRect/>
          </a:stretch>
        </p:blipFill>
        <p:spPr>
          <a:xfrm>
            <a:off x="4953000" y="3276600"/>
            <a:ext cx="3969062" cy="3200400"/>
          </a:xfrm>
          <a:prstGeom prst="rect">
            <a:avLst/>
          </a:prstGeom>
          <a:ln>
            <a:noFill/>
          </a:ln>
          <a:effectLst>
            <a:outerShdw blurRad="292100" dist="139700" dir="2700000" algn="tl" rotWithShape="0">
              <a:srgbClr val="333333">
                <a:alpha val="65000"/>
              </a:srgbClr>
            </a:outerShdw>
          </a:effectLst>
        </p:spPr>
      </p:pic>
      <p:sp>
        <p:nvSpPr>
          <p:cNvPr id="2" name="Title 1"/>
          <p:cNvSpPr>
            <a:spLocks noGrp="1"/>
          </p:cNvSpPr>
          <p:nvPr>
            <p:ph type="title"/>
          </p:nvPr>
        </p:nvSpPr>
        <p:spPr>
          <a:xfrm>
            <a:off x="228600" y="152400"/>
            <a:ext cx="8610600" cy="1143000"/>
          </a:xfrm>
        </p:spPr>
        <p:txBody>
          <a:bodyPr>
            <a:normAutofit fontScale="90000"/>
          </a:bodyPr>
          <a:lstStyle/>
          <a:p>
            <a:pPr algn="ctr"/>
            <a:r>
              <a:rPr lang="en-US" dirty="0" err="1" smtClean="0">
                <a:solidFill>
                  <a:srgbClr val="FF0000"/>
                </a:solidFill>
                <a:latin typeface="Eras Bold ITC" pitchFamily="34" charset="0"/>
              </a:rPr>
              <a:t>Pyroclastic</a:t>
            </a:r>
            <a:r>
              <a:rPr lang="en-US" dirty="0" smtClean="0">
                <a:solidFill>
                  <a:srgbClr val="FF0000"/>
                </a:solidFill>
                <a:latin typeface="Eras Bold ITC" pitchFamily="34" charset="0"/>
              </a:rPr>
              <a:t> flows cause tremendous damage!</a:t>
            </a:r>
            <a:endParaRPr lang="en-US" dirty="0">
              <a:solidFill>
                <a:srgbClr val="FF0000"/>
              </a:solidFill>
              <a:latin typeface="Eras Bold ITC" pitchFamily="34" charset="0"/>
            </a:endParaRPr>
          </a:p>
        </p:txBody>
      </p:sp>
      <p:pic>
        <p:nvPicPr>
          <p:cNvPr id="4" name="Content Placeholder 3" descr="pyroclastic flow damage1.bmp"/>
          <p:cNvPicPr>
            <a:picLocks noGrp="1" noChangeAspect="1"/>
          </p:cNvPicPr>
          <p:nvPr>
            <p:ph idx="1"/>
          </p:nvPr>
        </p:nvPicPr>
        <p:blipFill>
          <a:blip r:embed="rId3" cstate="print"/>
          <a:stretch>
            <a:fillRect/>
          </a:stretch>
        </p:blipFill>
        <p:spPr>
          <a:xfrm>
            <a:off x="457200" y="1371600"/>
            <a:ext cx="4236804" cy="2819400"/>
          </a:xfrm>
          <a:prstGeom prst="rect">
            <a:avLst/>
          </a:prstGeom>
          <a:ln>
            <a:noFill/>
          </a:ln>
          <a:effectLst>
            <a:outerShdw blurRad="292100" dist="139700" dir="2700000" algn="tl" rotWithShape="0">
              <a:srgbClr val="333333">
                <a:alpha val="65000"/>
              </a:srgbClr>
            </a:outerShdw>
          </a:effectLst>
        </p:spPr>
      </p:pic>
      <p:pic>
        <p:nvPicPr>
          <p:cNvPr id="6" name="Picture 5" descr="pyroclastic flow damage 3.jpg"/>
          <p:cNvPicPr>
            <a:picLocks noChangeAspect="1"/>
          </p:cNvPicPr>
          <p:nvPr/>
        </p:nvPicPr>
        <p:blipFill>
          <a:blip r:embed="rId4" cstate="print"/>
          <a:stretch>
            <a:fillRect/>
          </a:stretch>
        </p:blipFill>
        <p:spPr>
          <a:xfrm>
            <a:off x="609600" y="4343400"/>
            <a:ext cx="4038600" cy="2383259"/>
          </a:xfrm>
          <a:prstGeom prst="rect">
            <a:avLst/>
          </a:prstGeom>
          <a:ln>
            <a:noFill/>
          </a:ln>
          <a:effectLst>
            <a:outerShdw blurRad="292100" dist="139700" dir="2700000" algn="tl" rotWithShape="0">
              <a:srgbClr val="333333">
                <a:alpha val="65000"/>
              </a:srgbClr>
            </a:outerShdw>
          </a:effectLst>
        </p:spPr>
      </p:pic>
      <p:pic>
        <p:nvPicPr>
          <p:cNvPr id="7" name="Picture 6" descr="click_7.gif">
            <a:hlinkClick r:id="rId5"/>
          </p:cNvPr>
          <p:cNvPicPr>
            <a:picLocks noChangeAspect="1"/>
          </p:cNvPicPr>
          <p:nvPr/>
        </p:nvPicPr>
        <p:blipFill>
          <a:blip r:embed="rId6" cstate="print"/>
          <a:stretch>
            <a:fillRect/>
          </a:stretch>
        </p:blipFill>
        <p:spPr>
          <a:xfrm>
            <a:off x="5562600" y="1524000"/>
            <a:ext cx="1304290" cy="990600"/>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latin typeface="Eras Bold ITC" pitchFamily="34" charset="0"/>
              </a:rPr>
              <a:t>Volcano Hazards</a:t>
            </a:r>
            <a:endParaRPr lang="en-US" dirty="0">
              <a:solidFill>
                <a:srgbClr val="FF0000"/>
              </a:solidFill>
              <a:latin typeface="Eras Bold ITC" pitchFamily="34" charset="0"/>
            </a:endParaRPr>
          </a:p>
        </p:txBody>
      </p:sp>
      <p:sp>
        <p:nvSpPr>
          <p:cNvPr id="3" name="Content Placeholder 2"/>
          <p:cNvSpPr>
            <a:spLocks noGrp="1"/>
          </p:cNvSpPr>
          <p:nvPr>
            <p:ph sz="half" idx="1"/>
          </p:nvPr>
        </p:nvSpPr>
        <p:spPr>
          <a:xfrm>
            <a:off x="0" y="1295400"/>
            <a:ext cx="4267200" cy="4525963"/>
          </a:xfrm>
        </p:spPr>
        <p:txBody>
          <a:bodyPr/>
          <a:lstStyle/>
          <a:p>
            <a:r>
              <a:rPr lang="en-US" b="1" dirty="0" smtClean="0"/>
              <a:t>Fire</a:t>
            </a:r>
          </a:p>
          <a:p>
            <a:r>
              <a:rPr lang="en-US" b="1" dirty="0" smtClean="0"/>
              <a:t>Ash can bury towns</a:t>
            </a:r>
          </a:p>
          <a:p>
            <a:r>
              <a:rPr lang="en-US" b="1" dirty="0" smtClean="0"/>
              <a:t>Landslides</a:t>
            </a:r>
          </a:p>
          <a:p>
            <a:r>
              <a:rPr lang="en-US" b="1" dirty="0" smtClean="0"/>
              <a:t>Mudslides</a:t>
            </a:r>
          </a:p>
          <a:p>
            <a:r>
              <a:rPr lang="en-US" b="1" dirty="0" smtClean="0"/>
              <a:t>Flooding (melted snow)</a:t>
            </a:r>
          </a:p>
          <a:p>
            <a:pPr>
              <a:buNone/>
            </a:pPr>
            <a:endParaRPr lang="en-US" dirty="0"/>
          </a:p>
        </p:txBody>
      </p:sp>
      <p:pic>
        <p:nvPicPr>
          <p:cNvPr id="5" name="Content Placeholder 4" descr="st helens damage.jpg"/>
          <p:cNvPicPr>
            <a:picLocks noGrp="1" noChangeAspect="1"/>
          </p:cNvPicPr>
          <p:nvPr>
            <p:ph sz="half" idx="2"/>
          </p:nvPr>
        </p:nvPicPr>
        <p:blipFill>
          <a:blip r:embed="rId2" cstate="print"/>
          <a:stretch>
            <a:fillRect/>
          </a:stretch>
        </p:blipFill>
        <p:spPr>
          <a:xfrm>
            <a:off x="152400" y="4191000"/>
            <a:ext cx="3962400" cy="2514600"/>
          </a:xfrm>
          <a:prstGeom prst="rect">
            <a:avLst/>
          </a:prstGeom>
          <a:ln>
            <a:noFill/>
          </a:ln>
          <a:effectLst>
            <a:outerShdw blurRad="292100" dist="139700" dir="2700000" algn="tl" rotWithShape="0">
              <a:srgbClr val="333333">
                <a:alpha val="65000"/>
              </a:srgbClr>
            </a:outerShdw>
          </a:effectLst>
        </p:spPr>
      </p:pic>
      <p:pic>
        <p:nvPicPr>
          <p:cNvPr id="6" name="Picture 5" descr="mudslide.jpg"/>
          <p:cNvPicPr>
            <a:picLocks noChangeAspect="1"/>
          </p:cNvPicPr>
          <p:nvPr/>
        </p:nvPicPr>
        <p:blipFill>
          <a:blip r:embed="rId3" cstate="print"/>
          <a:stretch>
            <a:fillRect/>
          </a:stretch>
        </p:blipFill>
        <p:spPr>
          <a:xfrm>
            <a:off x="4311236" y="1676400"/>
            <a:ext cx="4680364" cy="3965400"/>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7848600" cy="1143000"/>
          </a:xfrm>
        </p:spPr>
        <p:txBody>
          <a:bodyPr>
            <a:normAutofit fontScale="90000"/>
          </a:bodyPr>
          <a:lstStyle/>
          <a:p>
            <a:pPr algn="ctr"/>
            <a:r>
              <a:rPr lang="en-US" dirty="0" smtClean="0">
                <a:latin typeface="Eras Bold ITC" pitchFamily="34" charset="0"/>
              </a:rPr>
              <a:t>Stages of Volcanic Activity</a:t>
            </a:r>
            <a:endParaRPr lang="en-US" dirty="0">
              <a:latin typeface="Eras Bold ITC" pitchFamily="34" charset="0"/>
            </a:endParaRPr>
          </a:p>
        </p:txBody>
      </p:sp>
      <p:sp>
        <p:nvSpPr>
          <p:cNvPr id="3" name="Content Placeholder 2"/>
          <p:cNvSpPr>
            <a:spLocks noGrp="1"/>
          </p:cNvSpPr>
          <p:nvPr>
            <p:ph sz="half" idx="1"/>
          </p:nvPr>
        </p:nvSpPr>
        <p:spPr>
          <a:xfrm>
            <a:off x="0" y="990600"/>
            <a:ext cx="4343400" cy="4525963"/>
          </a:xfrm>
        </p:spPr>
        <p:txBody>
          <a:bodyPr>
            <a:noAutofit/>
          </a:bodyPr>
          <a:lstStyle/>
          <a:p>
            <a:pPr>
              <a:buNone/>
            </a:pPr>
            <a:r>
              <a:rPr lang="en-US" sz="2800" b="1" dirty="0" smtClean="0"/>
              <a:t>Volcanoes are classified</a:t>
            </a:r>
          </a:p>
          <a:p>
            <a:pPr>
              <a:buNone/>
            </a:pPr>
            <a:r>
              <a:rPr lang="en-US" sz="2800" b="1" dirty="0" smtClean="0"/>
              <a:t>as: </a:t>
            </a:r>
          </a:p>
          <a:p>
            <a:pPr marL="550926" indent="-514350">
              <a:buAutoNum type="arabicParenR"/>
            </a:pPr>
            <a:r>
              <a:rPr lang="en-US" sz="2800" b="1" dirty="0" smtClean="0">
                <a:solidFill>
                  <a:srgbClr val="FF0000"/>
                </a:solidFill>
              </a:rPr>
              <a:t>ACTIVE</a:t>
            </a:r>
            <a:r>
              <a:rPr lang="en-US" sz="2800" b="1" dirty="0" smtClean="0"/>
              <a:t> – a live volcano that is erupting or will in the near future</a:t>
            </a:r>
          </a:p>
          <a:p>
            <a:pPr marL="550926" indent="-514350">
              <a:buAutoNum type="arabicParenR"/>
            </a:pPr>
            <a:r>
              <a:rPr lang="en-US" sz="2800" b="1" dirty="0" smtClean="0">
                <a:solidFill>
                  <a:srgbClr val="92D050"/>
                </a:solidFill>
              </a:rPr>
              <a:t>DORMANT</a:t>
            </a:r>
            <a:r>
              <a:rPr lang="en-US" sz="2800" b="1" dirty="0" smtClean="0"/>
              <a:t> – “sleeping” may erupt again</a:t>
            </a:r>
          </a:p>
          <a:p>
            <a:pPr marL="550926" indent="-514350">
              <a:buAutoNum type="arabicParenR"/>
            </a:pPr>
            <a:r>
              <a:rPr lang="en-US" sz="2800" b="1" dirty="0" smtClean="0">
                <a:solidFill>
                  <a:srgbClr val="00B0F0"/>
                </a:solidFill>
              </a:rPr>
              <a:t>EXTINCT</a:t>
            </a:r>
            <a:r>
              <a:rPr lang="en-US" sz="2800" b="1" dirty="0" smtClean="0"/>
              <a:t> – a dead volcano; unlikely to ever erupt again.</a:t>
            </a:r>
            <a:endParaRPr lang="en-US" sz="2800" b="1" dirty="0"/>
          </a:p>
        </p:txBody>
      </p:sp>
      <p:pic>
        <p:nvPicPr>
          <p:cNvPr id="5" name="Content Placeholder 4" descr="kilauea explosive eruption.bmp"/>
          <p:cNvPicPr>
            <a:picLocks noGrp="1" noChangeAspect="1"/>
          </p:cNvPicPr>
          <p:nvPr>
            <p:ph sz="half" idx="2"/>
          </p:nvPr>
        </p:nvPicPr>
        <p:blipFill>
          <a:blip r:embed="rId2" cstate="print"/>
          <a:stretch>
            <a:fillRect/>
          </a:stretch>
        </p:blipFill>
        <p:spPr>
          <a:xfrm>
            <a:off x="4800600" y="1194380"/>
            <a:ext cx="2590800" cy="1958163"/>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6" name="Picture 5" descr="africa crater.jpg"/>
          <p:cNvPicPr>
            <a:picLocks noChangeAspect="1"/>
          </p:cNvPicPr>
          <p:nvPr/>
        </p:nvPicPr>
        <p:blipFill>
          <a:blip r:embed="rId3" cstate="print"/>
          <a:stretch>
            <a:fillRect/>
          </a:stretch>
        </p:blipFill>
        <p:spPr>
          <a:xfrm>
            <a:off x="4648200" y="4860324"/>
            <a:ext cx="2667000" cy="1997676"/>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7" name="Picture 6" descr="mt fuji dormant.jpg"/>
          <p:cNvPicPr>
            <a:picLocks noChangeAspect="1"/>
          </p:cNvPicPr>
          <p:nvPr/>
        </p:nvPicPr>
        <p:blipFill>
          <a:blip r:embed="rId4" cstate="print"/>
          <a:stretch>
            <a:fillRect/>
          </a:stretch>
        </p:blipFill>
        <p:spPr>
          <a:xfrm>
            <a:off x="6324502" y="2879051"/>
            <a:ext cx="2667098" cy="1997749"/>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8" name="Right Arrow 7"/>
          <p:cNvSpPr/>
          <p:nvPr/>
        </p:nvSpPr>
        <p:spPr>
          <a:xfrm rot="20023909">
            <a:off x="4300491" y="2675489"/>
            <a:ext cx="1141454" cy="609600"/>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ight Arrow 8"/>
          <p:cNvSpPr/>
          <p:nvPr/>
        </p:nvSpPr>
        <p:spPr>
          <a:xfrm rot="21266178">
            <a:off x="4673394" y="3745816"/>
            <a:ext cx="1849395" cy="609600"/>
          </a:xfrm>
          <a:prstGeom prst="rightArrow">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ight Arrow 9"/>
          <p:cNvSpPr/>
          <p:nvPr/>
        </p:nvSpPr>
        <p:spPr>
          <a:xfrm rot="979173">
            <a:off x="3877121" y="5661761"/>
            <a:ext cx="950689" cy="609600"/>
          </a:xfrm>
          <a:prstGeom prst="rightArrow">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ssolv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dissolv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dissolve">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dissolve">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dissolve">
                                      <p:cBhvr>
                                        <p:cTn id="27" dur="500"/>
                                        <p:tgtEl>
                                          <p:spTgt spid="10"/>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nodeType="click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dissolve">
                                      <p:cBhvr>
                                        <p:cTn id="3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latin typeface="Eras Bold ITC" pitchFamily="34" charset="0"/>
              </a:rPr>
              <a:t>TYPES OF VOLCANOES</a:t>
            </a:r>
            <a:endParaRPr lang="en-US" dirty="0">
              <a:latin typeface="Eras Bold ITC" pitchFamily="34" charset="0"/>
            </a:endParaRPr>
          </a:p>
        </p:txBody>
      </p:sp>
      <p:graphicFrame>
        <p:nvGraphicFramePr>
          <p:cNvPr id="5" name="Content Placeholder 4"/>
          <p:cNvGraphicFramePr>
            <a:graphicFrameLocks noGrp="1"/>
          </p:cNvGraphicFramePr>
          <p:nvPr>
            <p:ph sz="half" idx="1"/>
          </p:nvPr>
        </p:nvGraphicFramePr>
        <p:xfrm>
          <a:off x="533400" y="1417637"/>
          <a:ext cx="8001000" cy="54403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Content Placeholder 3"/>
          <p:cNvSpPr>
            <a:spLocks noGrp="1"/>
          </p:cNvSpPr>
          <p:nvPr>
            <p:ph sz="half" idx="2"/>
          </p:nvPr>
        </p:nvSpPr>
        <p:spPr>
          <a:xfrm flipH="1">
            <a:off x="7924800" y="5562600"/>
            <a:ext cx="457200" cy="563563"/>
          </a:xfrm>
        </p:spPr>
        <p:txBody>
          <a:bodyPr/>
          <a:lstStyle/>
          <a:p>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dirty="0" smtClean="0">
                <a:solidFill>
                  <a:srgbClr val="FFFF00"/>
                </a:solidFill>
                <a:latin typeface="Eras Bold ITC" pitchFamily="34" charset="0"/>
              </a:rPr>
              <a:t>Click for the video clip!</a:t>
            </a:r>
            <a:endParaRPr lang="en-US" dirty="0">
              <a:solidFill>
                <a:srgbClr val="FFFF00"/>
              </a:solidFill>
              <a:latin typeface="Eras Bold ITC" pitchFamily="34" charset="0"/>
            </a:endParaRPr>
          </a:p>
        </p:txBody>
      </p:sp>
      <p:pic>
        <p:nvPicPr>
          <p:cNvPr id="7" name="Types_of_Volcanoes.asf">
            <a:hlinkClick r:id="" action="ppaction://media"/>
          </p:cNvPr>
          <p:cNvPicPr>
            <a:picLocks noGrp="1" noRot="1" noChangeAspect="1"/>
          </p:cNvPicPr>
          <p:nvPr>
            <p:ph idx="1"/>
            <a:videoFile r:link="rId1"/>
          </p:nvPr>
        </p:nvPicPr>
        <p:blipFill>
          <a:blip r:embed="rId3" cstate="print"/>
          <a:stretch>
            <a:fillRect/>
          </a:stretch>
        </p:blipFill>
        <p:spPr>
          <a:xfrm>
            <a:off x="762000" y="1524433"/>
            <a:ext cx="7772400" cy="5299364"/>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7"/>
                                        </p:tgtEl>
                                      </p:cBhvr>
                                    </p:cmd>
                                  </p:childTnLst>
                                </p:cTn>
                              </p:par>
                            </p:childTnLst>
                          </p:cTn>
                        </p:par>
                      </p:childTnLst>
                    </p:cTn>
                  </p:par>
                </p:childTnLst>
              </p:cTn>
              <p:nextCondLst>
                <p:cond evt="onClick" delay="0">
                  <p:tgtEl>
                    <p:spTgt spid="7"/>
                  </p:tgtEl>
                </p:cond>
              </p:nextCondLst>
            </p:seq>
            <p:video>
              <p:cMediaNode>
                <p:cTn id="7" fill="hold" display="0">
                  <p:stCondLst>
                    <p:cond delay="indefinite"/>
                  </p:stCondLst>
                  <p:endCondLst>
                    <p:cond evt="onNext" delay="0">
                      <p:tgtEl>
                        <p:sldTgt/>
                      </p:tgtEl>
                    </p:cond>
                    <p:cond evt="onPrev" delay="0">
                      <p:tgtEl>
                        <p:sldTgt/>
                      </p:tgtEl>
                    </p:cond>
                  </p:endCondLst>
                </p:cTn>
                <p:tgtEl>
                  <p:spTgt spid="7"/>
                </p:tgtEl>
              </p:cMediaNode>
            </p:vide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001000" cy="1143000"/>
          </a:xfrm>
        </p:spPr>
        <p:txBody>
          <a:bodyPr>
            <a:normAutofit/>
          </a:bodyPr>
          <a:lstStyle/>
          <a:p>
            <a:pPr algn="ctr"/>
            <a:r>
              <a:rPr lang="en-US" dirty="0" smtClean="0">
                <a:latin typeface="Cooper Black" pitchFamily="18" charset="0"/>
              </a:rPr>
              <a:t>Other volcanic landforms</a:t>
            </a:r>
            <a:endParaRPr lang="en-US" dirty="0">
              <a:latin typeface="Cooper Black" pitchFamily="18" charset="0"/>
            </a:endParaRPr>
          </a:p>
        </p:txBody>
      </p:sp>
      <p:sp>
        <p:nvSpPr>
          <p:cNvPr id="3" name="Content Placeholder 2"/>
          <p:cNvSpPr>
            <a:spLocks noGrp="1"/>
          </p:cNvSpPr>
          <p:nvPr>
            <p:ph idx="1"/>
          </p:nvPr>
        </p:nvSpPr>
        <p:spPr/>
        <p:txBody>
          <a:bodyPr/>
          <a:lstStyle/>
          <a:p>
            <a:r>
              <a:rPr lang="en-US" b="1" dirty="0" smtClean="0">
                <a:solidFill>
                  <a:srgbClr val="FFC000"/>
                </a:solidFill>
              </a:rPr>
              <a:t>Lava plateau </a:t>
            </a:r>
            <a:r>
              <a:rPr lang="en-US" dirty="0" smtClean="0"/>
              <a:t>– lava flows out of several  long cracks in an area and eventually over hundreds of years build up to form a plateau</a:t>
            </a:r>
            <a:endParaRPr lang="en-US" dirty="0"/>
          </a:p>
        </p:txBody>
      </p:sp>
      <p:pic>
        <p:nvPicPr>
          <p:cNvPr id="4" name="Picture 3" descr="lava plateau.bmp"/>
          <p:cNvPicPr>
            <a:picLocks noChangeAspect="1"/>
          </p:cNvPicPr>
          <p:nvPr/>
        </p:nvPicPr>
        <p:blipFill>
          <a:blip r:embed="rId2" cstate="print"/>
          <a:stretch>
            <a:fillRect/>
          </a:stretch>
        </p:blipFill>
        <p:spPr>
          <a:xfrm>
            <a:off x="533400" y="3733800"/>
            <a:ext cx="4171628" cy="2590800"/>
          </a:xfrm>
          <a:prstGeom prst="rect">
            <a:avLst/>
          </a:prstGeom>
          <a:ln>
            <a:noFill/>
          </a:ln>
          <a:effectLst>
            <a:outerShdw blurRad="292100" dist="139700" dir="2700000" algn="tl" rotWithShape="0">
              <a:srgbClr val="333333">
                <a:alpha val="65000"/>
              </a:srgbClr>
            </a:outerShdw>
          </a:effectLst>
        </p:spPr>
      </p:pic>
      <p:pic>
        <p:nvPicPr>
          <p:cNvPr id="5" name="Picture 4" descr="lava plateau 2.jpg"/>
          <p:cNvPicPr>
            <a:picLocks noChangeAspect="1"/>
          </p:cNvPicPr>
          <p:nvPr/>
        </p:nvPicPr>
        <p:blipFill>
          <a:blip r:embed="rId3" cstate="print"/>
          <a:stretch>
            <a:fillRect/>
          </a:stretch>
        </p:blipFill>
        <p:spPr>
          <a:xfrm>
            <a:off x="5029200" y="3505199"/>
            <a:ext cx="3733800" cy="2963333"/>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7467600" cy="1143000"/>
          </a:xfrm>
        </p:spPr>
        <p:txBody>
          <a:bodyPr/>
          <a:lstStyle/>
          <a:p>
            <a:r>
              <a:rPr lang="en-US" dirty="0" smtClean="0">
                <a:solidFill>
                  <a:srgbClr val="FF0000"/>
                </a:solidFill>
                <a:latin typeface="Eras Bold ITC" pitchFamily="34" charset="0"/>
              </a:rPr>
              <a:t>Calderas</a:t>
            </a:r>
            <a:endParaRPr lang="en-US" dirty="0">
              <a:solidFill>
                <a:srgbClr val="FF0000"/>
              </a:solidFill>
              <a:latin typeface="Eras Bold ITC" pitchFamily="34" charset="0"/>
            </a:endParaRPr>
          </a:p>
        </p:txBody>
      </p:sp>
      <p:sp>
        <p:nvSpPr>
          <p:cNvPr id="3" name="Content Placeholder 2"/>
          <p:cNvSpPr>
            <a:spLocks noGrp="1"/>
          </p:cNvSpPr>
          <p:nvPr>
            <p:ph idx="1"/>
          </p:nvPr>
        </p:nvSpPr>
        <p:spPr>
          <a:xfrm>
            <a:off x="381000" y="914400"/>
            <a:ext cx="8153400" cy="4525963"/>
          </a:xfrm>
        </p:spPr>
        <p:txBody>
          <a:bodyPr>
            <a:normAutofit/>
          </a:bodyPr>
          <a:lstStyle/>
          <a:p>
            <a:r>
              <a:rPr lang="en-US" sz="3600" b="1" u="sng" dirty="0" smtClean="0">
                <a:solidFill>
                  <a:srgbClr val="FF0000"/>
                </a:solidFill>
              </a:rPr>
              <a:t>Caldera</a:t>
            </a:r>
            <a:r>
              <a:rPr lang="en-US" sz="3600" b="1" dirty="0" smtClean="0"/>
              <a:t> – huge hole left by the collapse of volcano</a:t>
            </a:r>
            <a:endParaRPr lang="en-US" sz="3600" b="1" dirty="0"/>
          </a:p>
        </p:txBody>
      </p:sp>
      <p:pic>
        <p:nvPicPr>
          <p:cNvPr id="4" name="Picture 3" descr="caldera2.jpg"/>
          <p:cNvPicPr>
            <a:picLocks noChangeAspect="1"/>
          </p:cNvPicPr>
          <p:nvPr/>
        </p:nvPicPr>
        <p:blipFill>
          <a:blip r:embed="rId2" cstate="print"/>
          <a:stretch>
            <a:fillRect/>
          </a:stretch>
        </p:blipFill>
        <p:spPr>
          <a:xfrm>
            <a:off x="914400" y="2057400"/>
            <a:ext cx="7615592" cy="2209800"/>
          </a:xfrm>
          <a:prstGeom prst="rect">
            <a:avLst/>
          </a:prstGeom>
          <a:ln>
            <a:noFill/>
          </a:ln>
          <a:effectLst>
            <a:outerShdw blurRad="292100" dist="139700" dir="2700000" algn="tl" rotWithShape="0">
              <a:srgbClr val="333333">
                <a:alpha val="65000"/>
              </a:srgbClr>
            </a:outerShdw>
          </a:effectLst>
        </p:spPr>
      </p:pic>
      <p:pic>
        <p:nvPicPr>
          <p:cNvPr id="5" name="Picture 4" descr="caldera1.bmp"/>
          <p:cNvPicPr>
            <a:picLocks noChangeAspect="1"/>
          </p:cNvPicPr>
          <p:nvPr/>
        </p:nvPicPr>
        <p:blipFill>
          <a:blip r:embed="rId3" cstate="print"/>
          <a:stretch>
            <a:fillRect/>
          </a:stretch>
        </p:blipFill>
        <p:spPr>
          <a:xfrm>
            <a:off x="2819400" y="4419600"/>
            <a:ext cx="3733800" cy="2202923"/>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92D050"/>
                </a:solidFill>
                <a:latin typeface="Aharoni" pitchFamily="2" charset="-79"/>
                <a:cs typeface="Aharoni" pitchFamily="2" charset="-79"/>
              </a:rPr>
              <a:t>Soils from Lava &amp; Ash</a:t>
            </a:r>
            <a:endParaRPr lang="en-US" dirty="0">
              <a:solidFill>
                <a:srgbClr val="92D050"/>
              </a:solidFill>
              <a:latin typeface="Aharoni" pitchFamily="2" charset="-79"/>
              <a:cs typeface="Aharoni" pitchFamily="2" charset="-79"/>
            </a:endParaRPr>
          </a:p>
        </p:txBody>
      </p:sp>
      <p:sp>
        <p:nvSpPr>
          <p:cNvPr id="3" name="Content Placeholder 2"/>
          <p:cNvSpPr>
            <a:spLocks noGrp="1"/>
          </p:cNvSpPr>
          <p:nvPr>
            <p:ph idx="1"/>
          </p:nvPr>
        </p:nvSpPr>
        <p:spPr>
          <a:xfrm>
            <a:off x="457200" y="1295400"/>
            <a:ext cx="8305800" cy="4525963"/>
          </a:xfrm>
        </p:spPr>
        <p:txBody>
          <a:bodyPr/>
          <a:lstStyle/>
          <a:p>
            <a:pPr>
              <a:buNone/>
            </a:pPr>
            <a:r>
              <a:rPr lang="en-US" b="1" dirty="0" smtClean="0"/>
              <a:t>When hardened lava erodes and forms soil, phosphorous, potassium and other important minerals are released.  These make the soil very </a:t>
            </a:r>
            <a:r>
              <a:rPr lang="en-US" b="1" u="sng" dirty="0" smtClean="0">
                <a:solidFill>
                  <a:srgbClr val="00B0F0"/>
                </a:solidFill>
              </a:rPr>
              <a:t>fertile</a:t>
            </a:r>
            <a:r>
              <a:rPr lang="en-US" b="1" dirty="0" smtClean="0"/>
              <a:t>.</a:t>
            </a:r>
            <a:endParaRPr lang="en-US" b="1" dirty="0"/>
          </a:p>
        </p:txBody>
      </p:sp>
      <p:pic>
        <p:nvPicPr>
          <p:cNvPr id="4" name="Picture 3" descr="fertile vol soil.jpg"/>
          <p:cNvPicPr>
            <a:picLocks noChangeAspect="1"/>
          </p:cNvPicPr>
          <p:nvPr/>
        </p:nvPicPr>
        <p:blipFill>
          <a:blip r:embed="rId2" cstate="print"/>
          <a:stretch>
            <a:fillRect/>
          </a:stretch>
        </p:blipFill>
        <p:spPr>
          <a:xfrm>
            <a:off x="4742034" y="3657600"/>
            <a:ext cx="3744741" cy="2819400"/>
          </a:xfrm>
          <a:prstGeom prst="rect">
            <a:avLst/>
          </a:prstGeom>
          <a:ln>
            <a:noFill/>
          </a:ln>
          <a:effectLst>
            <a:outerShdw blurRad="292100" dist="139700" dir="2700000" algn="tl" rotWithShape="0">
              <a:srgbClr val="333333">
                <a:alpha val="65000"/>
              </a:srgbClr>
            </a:outerShdw>
          </a:effectLst>
        </p:spPr>
      </p:pic>
      <p:pic>
        <p:nvPicPr>
          <p:cNvPr id="5" name="Picture 4" descr="volcanic soil.jpg"/>
          <p:cNvPicPr>
            <a:picLocks noChangeAspect="1"/>
          </p:cNvPicPr>
          <p:nvPr/>
        </p:nvPicPr>
        <p:blipFill>
          <a:blip r:embed="rId3" cstate="print"/>
          <a:stretch>
            <a:fillRect/>
          </a:stretch>
        </p:blipFill>
        <p:spPr>
          <a:xfrm>
            <a:off x="457200" y="3657600"/>
            <a:ext cx="3886200" cy="2814689"/>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077200" cy="1143000"/>
          </a:xfrm>
        </p:spPr>
        <p:txBody>
          <a:bodyPr>
            <a:normAutofit/>
          </a:bodyPr>
          <a:lstStyle/>
          <a:p>
            <a:pPr algn="ctr"/>
            <a:r>
              <a:rPr lang="en-US" sz="6000" dirty="0" smtClean="0">
                <a:solidFill>
                  <a:srgbClr val="FFC000"/>
                </a:solidFill>
                <a:latin typeface="Cooper Black" pitchFamily="18" charset="0"/>
              </a:rPr>
              <a:t>Volcanic Eruptions</a:t>
            </a:r>
            <a:endParaRPr lang="en-US" sz="6000" dirty="0">
              <a:solidFill>
                <a:srgbClr val="FFC000"/>
              </a:solidFill>
              <a:latin typeface="Cooper Black" pitchFamily="18" charset="0"/>
            </a:endParaRPr>
          </a:p>
        </p:txBody>
      </p:sp>
      <p:sp>
        <p:nvSpPr>
          <p:cNvPr id="3" name="Content Placeholder 2"/>
          <p:cNvSpPr>
            <a:spLocks noGrp="1"/>
          </p:cNvSpPr>
          <p:nvPr>
            <p:ph idx="1"/>
          </p:nvPr>
        </p:nvSpPr>
        <p:spPr/>
        <p:txBody>
          <a:bodyPr>
            <a:normAutofit/>
          </a:bodyPr>
          <a:lstStyle/>
          <a:p>
            <a:r>
              <a:rPr lang="en-US" sz="4000" b="1" dirty="0" smtClean="0"/>
              <a:t>As magma heats up it becomes LESS dense and flows upwards.</a:t>
            </a:r>
          </a:p>
          <a:p>
            <a:r>
              <a:rPr lang="en-US" sz="4000" b="1" dirty="0" smtClean="0"/>
              <a:t>If there is an opening in the crust, it will reach the earth’s surface – a volcano is born!</a:t>
            </a:r>
            <a:endParaRPr lang="en-US" sz="4000" b="1"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rgbClr val="FF0000"/>
                </a:solidFill>
                <a:latin typeface="Aharoni" pitchFamily="2" charset="-79"/>
                <a:cs typeface="Aharoni" pitchFamily="2" charset="-79"/>
              </a:rPr>
              <a:t>Dikes and Sills</a:t>
            </a:r>
            <a:endParaRPr lang="en-US" dirty="0">
              <a:solidFill>
                <a:srgbClr val="FF0000"/>
              </a:solidFill>
              <a:latin typeface="Aharoni" pitchFamily="2" charset="-79"/>
              <a:cs typeface="Aharoni" pitchFamily="2" charset="-79"/>
            </a:endParaRPr>
          </a:p>
        </p:txBody>
      </p:sp>
      <p:sp>
        <p:nvSpPr>
          <p:cNvPr id="3" name="Content Placeholder 2"/>
          <p:cNvSpPr>
            <a:spLocks noGrp="1"/>
          </p:cNvSpPr>
          <p:nvPr>
            <p:ph idx="1"/>
          </p:nvPr>
        </p:nvSpPr>
        <p:spPr>
          <a:xfrm>
            <a:off x="457200" y="1219200"/>
            <a:ext cx="7467600" cy="4525963"/>
          </a:xfrm>
        </p:spPr>
        <p:txBody>
          <a:bodyPr/>
          <a:lstStyle/>
          <a:p>
            <a:pPr>
              <a:buNone/>
            </a:pPr>
            <a:r>
              <a:rPr lang="en-US" b="1" dirty="0" smtClean="0"/>
              <a:t>When magma forces itself across rock layers  it hardens into a </a:t>
            </a:r>
            <a:r>
              <a:rPr lang="en-US" b="1" u="sng" dirty="0" smtClean="0">
                <a:solidFill>
                  <a:srgbClr val="FFFF00"/>
                </a:solidFill>
              </a:rPr>
              <a:t>DIKE</a:t>
            </a:r>
            <a:r>
              <a:rPr lang="en-US" b="1" dirty="0" smtClean="0"/>
              <a:t>.</a:t>
            </a:r>
          </a:p>
          <a:p>
            <a:pPr>
              <a:buNone/>
            </a:pPr>
            <a:r>
              <a:rPr lang="en-US" b="1" dirty="0" smtClean="0"/>
              <a:t>When magma squeezes between horizontal layers of rock it forms a </a:t>
            </a:r>
            <a:r>
              <a:rPr lang="en-US" b="1" u="sng" dirty="0" smtClean="0">
                <a:solidFill>
                  <a:srgbClr val="92D050"/>
                </a:solidFill>
              </a:rPr>
              <a:t>SILL</a:t>
            </a:r>
            <a:r>
              <a:rPr lang="en-US" b="1" dirty="0" smtClean="0"/>
              <a:t>.</a:t>
            </a:r>
            <a:endParaRPr lang="en-US" b="1" dirty="0"/>
          </a:p>
        </p:txBody>
      </p:sp>
      <p:pic>
        <p:nvPicPr>
          <p:cNvPr id="4" name="Picture 3" descr="dike1.jpg"/>
          <p:cNvPicPr>
            <a:picLocks noChangeAspect="1"/>
          </p:cNvPicPr>
          <p:nvPr/>
        </p:nvPicPr>
        <p:blipFill>
          <a:blip r:embed="rId2" cstate="print"/>
          <a:stretch>
            <a:fillRect/>
          </a:stretch>
        </p:blipFill>
        <p:spPr>
          <a:xfrm>
            <a:off x="685800" y="3809999"/>
            <a:ext cx="2209800" cy="2909835"/>
          </a:xfrm>
          <a:prstGeom prst="rect">
            <a:avLst/>
          </a:prstGeom>
          <a:ln>
            <a:noFill/>
          </a:ln>
          <a:effectLst>
            <a:outerShdw blurRad="292100" dist="139700" dir="2700000" algn="tl" rotWithShape="0">
              <a:srgbClr val="333333">
                <a:alpha val="65000"/>
              </a:srgbClr>
            </a:outerShdw>
          </a:effectLst>
        </p:spPr>
      </p:pic>
      <p:pic>
        <p:nvPicPr>
          <p:cNvPr id="5" name="Picture 4" descr="sill 1.jpg"/>
          <p:cNvPicPr>
            <a:picLocks noChangeAspect="1"/>
          </p:cNvPicPr>
          <p:nvPr/>
        </p:nvPicPr>
        <p:blipFill>
          <a:blip r:embed="rId3" cstate="print"/>
          <a:stretch>
            <a:fillRect/>
          </a:stretch>
        </p:blipFill>
        <p:spPr>
          <a:xfrm>
            <a:off x="4343400" y="3810000"/>
            <a:ext cx="4267200" cy="2743200"/>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descr="dikes and sills diagram.jpg"/>
          <p:cNvPicPr>
            <a:picLocks noGrp="1" noChangeAspect="1"/>
          </p:cNvPicPr>
          <p:nvPr>
            <p:ph idx="1"/>
          </p:nvPr>
        </p:nvPicPr>
        <p:blipFill>
          <a:blip r:embed="rId2" cstate="print"/>
          <a:stretch>
            <a:fillRect/>
          </a:stretch>
        </p:blipFill>
        <p:spPr>
          <a:xfrm>
            <a:off x="381000" y="609600"/>
            <a:ext cx="8458200" cy="6025462"/>
          </a:xfr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Dikes &amp; Sills in New Zealand</a:t>
            </a:r>
            <a:endParaRPr lang="en-US" b="1" dirty="0"/>
          </a:p>
        </p:txBody>
      </p:sp>
      <p:pic>
        <p:nvPicPr>
          <p:cNvPr id="4" name="Content Placeholder 3" descr="dikes and sills greenland.jpg"/>
          <p:cNvPicPr>
            <a:picLocks noGrp="1" noChangeAspect="1"/>
          </p:cNvPicPr>
          <p:nvPr>
            <p:ph idx="1"/>
          </p:nvPr>
        </p:nvPicPr>
        <p:blipFill>
          <a:blip r:embed="rId2" cstate="print"/>
          <a:stretch>
            <a:fillRect/>
          </a:stretch>
        </p:blipFill>
        <p:spPr>
          <a:xfrm>
            <a:off x="381000" y="1523047"/>
            <a:ext cx="8229600" cy="5079804"/>
          </a:xfr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7467600" cy="1143000"/>
          </a:xfrm>
        </p:spPr>
        <p:txBody>
          <a:bodyPr/>
          <a:lstStyle/>
          <a:p>
            <a:pPr algn="ctr"/>
            <a:r>
              <a:rPr lang="en-US" dirty="0" smtClean="0">
                <a:solidFill>
                  <a:srgbClr val="FFC000"/>
                </a:solidFill>
                <a:latin typeface="Broadway" pitchFamily="82" charset="0"/>
              </a:rPr>
              <a:t>Volcanic Necks</a:t>
            </a:r>
            <a:endParaRPr lang="en-US" dirty="0">
              <a:solidFill>
                <a:srgbClr val="FFC000"/>
              </a:solidFill>
              <a:latin typeface="Broadway" pitchFamily="82" charset="0"/>
            </a:endParaRPr>
          </a:p>
        </p:txBody>
      </p:sp>
      <p:sp>
        <p:nvSpPr>
          <p:cNvPr id="3" name="Content Placeholder 2"/>
          <p:cNvSpPr>
            <a:spLocks noGrp="1"/>
          </p:cNvSpPr>
          <p:nvPr>
            <p:ph idx="1"/>
          </p:nvPr>
        </p:nvSpPr>
        <p:spPr>
          <a:xfrm>
            <a:off x="228600" y="914400"/>
            <a:ext cx="8534400" cy="4525963"/>
          </a:xfrm>
        </p:spPr>
        <p:txBody>
          <a:bodyPr>
            <a:normAutofit/>
          </a:bodyPr>
          <a:lstStyle/>
          <a:p>
            <a:pPr>
              <a:buNone/>
            </a:pPr>
            <a:r>
              <a:rPr lang="en-US" sz="3200" b="1" dirty="0" smtClean="0"/>
              <a:t>Forms when magma hardens in the volcano’s pipe and the softer rock surrounding it erodes away.</a:t>
            </a:r>
            <a:endParaRPr lang="en-US" sz="3200" b="1" dirty="0"/>
          </a:p>
        </p:txBody>
      </p:sp>
      <p:pic>
        <p:nvPicPr>
          <p:cNvPr id="4" name="Picture 3" descr="vol neck formation.png"/>
          <p:cNvPicPr>
            <a:picLocks noChangeAspect="1"/>
          </p:cNvPicPr>
          <p:nvPr/>
        </p:nvPicPr>
        <p:blipFill>
          <a:blip r:embed="rId2" cstate="print"/>
          <a:stretch>
            <a:fillRect/>
          </a:stretch>
        </p:blipFill>
        <p:spPr>
          <a:xfrm>
            <a:off x="304800" y="2720976"/>
            <a:ext cx="3048000" cy="4137024"/>
          </a:xfrm>
          <a:prstGeom prst="rect">
            <a:avLst/>
          </a:prstGeom>
        </p:spPr>
      </p:pic>
      <p:pic>
        <p:nvPicPr>
          <p:cNvPr id="5" name="Picture 4" descr="vol neck ship.jpg"/>
          <p:cNvPicPr>
            <a:picLocks noChangeAspect="1"/>
          </p:cNvPicPr>
          <p:nvPr/>
        </p:nvPicPr>
        <p:blipFill>
          <a:blip r:embed="rId3" cstate="print"/>
          <a:stretch>
            <a:fillRect/>
          </a:stretch>
        </p:blipFill>
        <p:spPr>
          <a:xfrm>
            <a:off x="3810000" y="2819400"/>
            <a:ext cx="4883085" cy="36576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305800" cy="1143000"/>
          </a:xfrm>
        </p:spPr>
        <p:txBody>
          <a:bodyPr>
            <a:normAutofit/>
          </a:bodyPr>
          <a:lstStyle/>
          <a:p>
            <a:pPr algn="ctr"/>
            <a:r>
              <a:rPr lang="en-US" dirty="0" smtClean="0">
                <a:solidFill>
                  <a:srgbClr val="00FFFF"/>
                </a:solidFill>
                <a:latin typeface="Aharoni" pitchFamily="2" charset="-79"/>
                <a:cs typeface="Aharoni" pitchFamily="2" charset="-79"/>
              </a:rPr>
              <a:t>Batholiths &amp; Dome Mountains</a:t>
            </a:r>
            <a:endParaRPr lang="en-US" dirty="0">
              <a:solidFill>
                <a:srgbClr val="00FFFF"/>
              </a:solidFill>
              <a:latin typeface="Aharoni" pitchFamily="2" charset="-79"/>
              <a:cs typeface="Aharoni" pitchFamily="2" charset="-79"/>
            </a:endParaRPr>
          </a:p>
        </p:txBody>
      </p:sp>
      <p:sp>
        <p:nvSpPr>
          <p:cNvPr id="3" name="Content Placeholder 2"/>
          <p:cNvSpPr>
            <a:spLocks noGrp="1"/>
          </p:cNvSpPr>
          <p:nvPr>
            <p:ph idx="1"/>
          </p:nvPr>
        </p:nvSpPr>
        <p:spPr>
          <a:xfrm>
            <a:off x="0" y="1600200"/>
            <a:ext cx="9144000" cy="4525963"/>
          </a:xfrm>
        </p:spPr>
        <p:txBody>
          <a:bodyPr/>
          <a:lstStyle/>
          <a:p>
            <a:pPr>
              <a:buNone/>
            </a:pPr>
            <a:r>
              <a:rPr lang="en-US" sz="4400" u="sng" dirty="0" err="1" smtClean="0">
                <a:solidFill>
                  <a:srgbClr val="00FFFF"/>
                </a:solidFill>
                <a:latin typeface="Aharoni" pitchFamily="2" charset="-79"/>
                <a:cs typeface="Aharoni" pitchFamily="2" charset="-79"/>
              </a:rPr>
              <a:t>Batholith</a:t>
            </a:r>
            <a:r>
              <a:rPr lang="en-US" sz="6000" b="1" u="sng" dirty="0" smtClean="0">
                <a:solidFill>
                  <a:srgbClr val="00FFFF"/>
                </a:solidFill>
                <a:latin typeface="Aharoni" pitchFamily="2" charset="-79"/>
                <a:cs typeface="Aharoni" pitchFamily="2" charset="-79"/>
              </a:rPr>
              <a:t>:  </a:t>
            </a:r>
            <a:r>
              <a:rPr lang="en-US" sz="4000" b="1" dirty="0" smtClean="0"/>
              <a:t>large rock masses form the core of many </a:t>
            </a:r>
            <a:r>
              <a:rPr lang="en-US" sz="4000" b="1" dirty="0" err="1" smtClean="0"/>
              <a:t>mtn</a:t>
            </a:r>
            <a:r>
              <a:rPr lang="en-US" sz="4000" b="1" dirty="0" smtClean="0"/>
              <a:t> ranges; formed when a large body of magma cools inside the crust.</a:t>
            </a:r>
          </a:p>
          <a:p>
            <a:pPr>
              <a:buNone/>
            </a:pPr>
            <a:r>
              <a:rPr lang="en-US" sz="4000" b="1" u="sng" dirty="0" smtClean="0">
                <a:solidFill>
                  <a:srgbClr val="FFFF00"/>
                </a:solidFill>
              </a:rPr>
              <a:t>Dome Mountain</a:t>
            </a:r>
            <a:r>
              <a:rPr lang="en-US" sz="4000" b="1" dirty="0" smtClean="0"/>
              <a:t>:  smaller bodies of hardened magma</a:t>
            </a:r>
            <a:endParaRPr lang="en-US" sz="4000" b="1"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7467600" cy="1143000"/>
          </a:xfrm>
        </p:spPr>
        <p:txBody>
          <a:bodyPr>
            <a:normAutofit/>
          </a:bodyPr>
          <a:lstStyle/>
          <a:p>
            <a:r>
              <a:rPr lang="en-US" sz="5400" dirty="0" smtClean="0">
                <a:solidFill>
                  <a:srgbClr val="FF0000"/>
                </a:solidFill>
                <a:latin typeface="Aharoni" pitchFamily="2" charset="-79"/>
                <a:cs typeface="Aharoni" pitchFamily="2" charset="-79"/>
              </a:rPr>
              <a:t>Batholiths</a:t>
            </a:r>
            <a:endParaRPr lang="en-US" sz="5400" dirty="0">
              <a:solidFill>
                <a:srgbClr val="FF0000"/>
              </a:solidFill>
              <a:latin typeface="Aharoni" pitchFamily="2" charset="-79"/>
              <a:cs typeface="Aharoni" pitchFamily="2" charset="-79"/>
            </a:endParaRPr>
          </a:p>
        </p:txBody>
      </p:sp>
      <p:pic>
        <p:nvPicPr>
          <p:cNvPr id="4" name="Content Placeholder 3" descr="batholith formation.jpg"/>
          <p:cNvPicPr>
            <a:picLocks noGrp="1" noChangeAspect="1"/>
          </p:cNvPicPr>
          <p:nvPr>
            <p:ph idx="1"/>
          </p:nvPr>
        </p:nvPicPr>
        <p:blipFill>
          <a:blip r:embed="rId2" cstate="print"/>
          <a:stretch>
            <a:fillRect/>
          </a:stretch>
        </p:blipFill>
        <p:spPr>
          <a:xfrm>
            <a:off x="228600" y="990600"/>
            <a:ext cx="4896612" cy="3886200"/>
          </a:xfrm>
        </p:spPr>
      </p:pic>
      <p:pic>
        <p:nvPicPr>
          <p:cNvPr id="5" name="Picture 4" descr="idaho batholith.jpg"/>
          <p:cNvPicPr>
            <a:picLocks noChangeAspect="1"/>
          </p:cNvPicPr>
          <p:nvPr/>
        </p:nvPicPr>
        <p:blipFill>
          <a:blip r:embed="rId3" cstate="print"/>
          <a:stretch>
            <a:fillRect/>
          </a:stretch>
        </p:blipFill>
        <p:spPr>
          <a:xfrm>
            <a:off x="6248400" y="228600"/>
            <a:ext cx="2238375" cy="3513874"/>
          </a:xfrm>
          <a:prstGeom prst="rect">
            <a:avLst/>
          </a:prstGeom>
        </p:spPr>
      </p:pic>
      <p:pic>
        <p:nvPicPr>
          <p:cNvPr id="6" name="Picture 5" descr="Sierra Batholith half dome.jpg"/>
          <p:cNvPicPr>
            <a:picLocks noChangeAspect="1"/>
          </p:cNvPicPr>
          <p:nvPr/>
        </p:nvPicPr>
        <p:blipFill>
          <a:blip r:embed="rId4" cstate="print"/>
          <a:stretch>
            <a:fillRect/>
          </a:stretch>
        </p:blipFill>
        <p:spPr>
          <a:xfrm>
            <a:off x="5219334" y="3810000"/>
            <a:ext cx="3391266" cy="2902812"/>
          </a:xfrm>
          <a:prstGeom prst="rect">
            <a:avLst/>
          </a:prstGeom>
        </p:spPr>
      </p:pic>
      <p:sp>
        <p:nvSpPr>
          <p:cNvPr id="7" name="Right Arrow 6"/>
          <p:cNvSpPr/>
          <p:nvPr/>
        </p:nvSpPr>
        <p:spPr>
          <a:xfrm>
            <a:off x="228600" y="5181600"/>
            <a:ext cx="5181600" cy="1447800"/>
          </a:xfrm>
          <a:prstGeom prst="right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solidFill>
                  <a:srgbClr val="FF0000"/>
                </a:solidFill>
                <a:latin typeface="Aharoni" pitchFamily="2" charset="-79"/>
                <a:cs typeface="Aharoni" pitchFamily="2" charset="-79"/>
              </a:rPr>
              <a:t>Sierra </a:t>
            </a:r>
            <a:r>
              <a:rPr lang="en-US" sz="2000" dirty="0" err="1" smtClean="0">
                <a:solidFill>
                  <a:srgbClr val="FF0000"/>
                </a:solidFill>
                <a:latin typeface="Aharoni" pitchFamily="2" charset="-79"/>
                <a:cs typeface="Aharoni" pitchFamily="2" charset="-79"/>
              </a:rPr>
              <a:t>Batholith</a:t>
            </a:r>
            <a:r>
              <a:rPr lang="en-US" sz="2000" dirty="0" smtClean="0">
                <a:solidFill>
                  <a:srgbClr val="FF0000"/>
                </a:solidFill>
                <a:latin typeface="Aharoni" pitchFamily="2" charset="-79"/>
                <a:cs typeface="Aharoni" pitchFamily="2" charset="-79"/>
              </a:rPr>
              <a:t> (Yosemite Nat’l Park)</a:t>
            </a:r>
            <a:endParaRPr lang="en-US" sz="2000" dirty="0">
              <a:solidFill>
                <a:srgbClr val="FF0000"/>
              </a:solidFill>
              <a:latin typeface="Aharoni" pitchFamily="2" charset="-79"/>
              <a:cs typeface="Aharoni" pitchFamily="2" charset="-79"/>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dissolv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rgbClr val="FF0000"/>
                </a:solidFill>
                <a:latin typeface="Broadway" pitchFamily="82" charset="0"/>
              </a:rPr>
              <a:t>Dome Mountains</a:t>
            </a:r>
            <a:endParaRPr lang="en-US" dirty="0">
              <a:solidFill>
                <a:srgbClr val="FF0000"/>
              </a:solidFill>
              <a:latin typeface="Broadway" pitchFamily="82" charset="0"/>
            </a:endParaRPr>
          </a:p>
        </p:txBody>
      </p:sp>
      <p:pic>
        <p:nvPicPr>
          <p:cNvPr id="4" name="Content Placeholder 3" descr="dome mtn forming.jpg"/>
          <p:cNvPicPr>
            <a:picLocks noGrp="1" noChangeAspect="1"/>
          </p:cNvPicPr>
          <p:nvPr>
            <p:ph idx="1"/>
          </p:nvPr>
        </p:nvPicPr>
        <p:blipFill>
          <a:blip r:embed="rId2" cstate="print"/>
          <a:stretch>
            <a:fillRect/>
          </a:stretch>
        </p:blipFill>
        <p:spPr>
          <a:xfrm>
            <a:off x="228600" y="1828800"/>
            <a:ext cx="4114800" cy="4191000"/>
          </a:xfrm>
        </p:spPr>
      </p:pic>
      <p:pic>
        <p:nvPicPr>
          <p:cNvPr id="5" name="Picture 4" descr="dome mtn.jpg"/>
          <p:cNvPicPr>
            <a:picLocks noChangeAspect="1"/>
          </p:cNvPicPr>
          <p:nvPr/>
        </p:nvPicPr>
        <p:blipFill>
          <a:blip r:embed="rId3" cstate="print"/>
          <a:stretch>
            <a:fillRect/>
          </a:stretch>
        </p:blipFill>
        <p:spPr>
          <a:xfrm>
            <a:off x="4572000" y="1752600"/>
            <a:ext cx="4272306" cy="4267200"/>
          </a:xfrm>
          <a:prstGeom prst="rect">
            <a:avLst/>
          </a:prstGeom>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5400" dirty="0" smtClean="0">
                <a:latin typeface="Aharoni" pitchFamily="2" charset="-79"/>
                <a:cs typeface="Aharoni" pitchFamily="2" charset="-79"/>
              </a:rPr>
              <a:t>Geothermal Activity</a:t>
            </a:r>
            <a:endParaRPr lang="en-US" sz="5400" dirty="0">
              <a:latin typeface="Aharoni" pitchFamily="2" charset="-79"/>
              <a:cs typeface="Aharoni" pitchFamily="2" charset="-79"/>
            </a:endParaRPr>
          </a:p>
        </p:txBody>
      </p:sp>
      <p:sp>
        <p:nvSpPr>
          <p:cNvPr id="3" name="Content Placeholder 2"/>
          <p:cNvSpPr>
            <a:spLocks noGrp="1"/>
          </p:cNvSpPr>
          <p:nvPr>
            <p:ph idx="1"/>
          </p:nvPr>
        </p:nvSpPr>
        <p:spPr/>
        <p:txBody>
          <a:bodyPr>
            <a:normAutofit/>
          </a:bodyPr>
          <a:lstStyle/>
          <a:p>
            <a:r>
              <a:rPr lang="en-US" sz="3600" b="1" dirty="0" smtClean="0"/>
              <a:t>Geo – means “earth” </a:t>
            </a:r>
          </a:p>
          <a:p>
            <a:r>
              <a:rPr lang="en-US" sz="3600" b="1" dirty="0" err="1" smtClean="0"/>
              <a:t>Therme</a:t>
            </a:r>
            <a:r>
              <a:rPr lang="en-US" sz="3600" b="1" dirty="0" smtClean="0"/>
              <a:t> – means “heat”</a:t>
            </a:r>
          </a:p>
          <a:p>
            <a:r>
              <a:rPr lang="en-US" sz="3600" b="1" dirty="0" smtClean="0"/>
              <a:t>Geothermal is heat produced by the Earth (actually magma!)</a:t>
            </a:r>
          </a:p>
          <a:p>
            <a:r>
              <a:rPr lang="en-US" sz="3600" b="1" dirty="0" smtClean="0"/>
              <a:t>Hot springs &amp; Geysers are types of geothermal activity found in volcanic areas</a:t>
            </a:r>
            <a:r>
              <a:rPr lang="en-US" sz="3200" b="1" dirty="0" smtClean="0"/>
              <a:t>.</a:t>
            </a:r>
            <a:endParaRPr lang="en-US" sz="3200" b="1"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hot springs natl park AK.jpg"/>
          <p:cNvPicPr>
            <a:picLocks noGrp="1" noChangeAspect="1"/>
          </p:cNvPicPr>
          <p:nvPr>
            <p:ph idx="1"/>
          </p:nvPr>
        </p:nvPicPr>
        <p:blipFill>
          <a:blip r:embed="rId2" cstate="print"/>
          <a:stretch>
            <a:fillRect/>
          </a:stretch>
        </p:blipFill>
        <p:spPr>
          <a:xfrm>
            <a:off x="1295400" y="533400"/>
            <a:ext cx="4159250" cy="3048000"/>
          </a:xfrm>
          <a:prstGeom prst="rect">
            <a:avLst/>
          </a:prstGeom>
          <a:ln>
            <a:noFill/>
          </a:ln>
          <a:effectLst>
            <a:outerShdw blurRad="292100" dist="139700" dir="2700000" algn="tl" rotWithShape="0">
              <a:srgbClr val="333333">
                <a:alpha val="65000"/>
              </a:srgbClr>
            </a:outerShdw>
          </a:effectLst>
        </p:spPr>
      </p:pic>
      <p:pic>
        <p:nvPicPr>
          <p:cNvPr id="5" name="Picture 4" descr="hot springs1.jpg"/>
          <p:cNvPicPr>
            <a:picLocks noChangeAspect="1"/>
          </p:cNvPicPr>
          <p:nvPr/>
        </p:nvPicPr>
        <p:blipFill>
          <a:blip r:embed="rId3" cstate="print"/>
          <a:stretch>
            <a:fillRect/>
          </a:stretch>
        </p:blipFill>
        <p:spPr>
          <a:xfrm>
            <a:off x="381000" y="3886200"/>
            <a:ext cx="3967506" cy="2971800"/>
          </a:xfrm>
          <a:prstGeom prst="rect">
            <a:avLst/>
          </a:prstGeom>
          <a:ln>
            <a:noFill/>
          </a:ln>
          <a:effectLst>
            <a:outerShdw blurRad="292100" dist="139700" dir="2700000" algn="tl" rotWithShape="0">
              <a:srgbClr val="333333">
                <a:alpha val="65000"/>
              </a:srgbClr>
            </a:outerShdw>
          </a:effectLst>
        </p:spPr>
      </p:pic>
      <p:pic>
        <p:nvPicPr>
          <p:cNvPr id="6" name="Picture 5" descr="idaho hot springs.jpg"/>
          <p:cNvPicPr>
            <a:picLocks noChangeAspect="1"/>
          </p:cNvPicPr>
          <p:nvPr/>
        </p:nvPicPr>
        <p:blipFill>
          <a:blip r:embed="rId4" cstate="print"/>
          <a:stretch>
            <a:fillRect/>
          </a:stretch>
        </p:blipFill>
        <p:spPr>
          <a:xfrm>
            <a:off x="5943600" y="304800"/>
            <a:ext cx="2819400" cy="4182110"/>
          </a:xfrm>
          <a:prstGeom prst="rect">
            <a:avLst/>
          </a:prstGeom>
          <a:ln>
            <a:noFill/>
          </a:ln>
          <a:effectLst>
            <a:outerShdw blurRad="292100" dist="139700" dir="2700000" algn="tl" rotWithShape="0">
              <a:srgbClr val="333333">
                <a:alpha val="65000"/>
              </a:srgbClr>
            </a:outerShdw>
          </a:effectLst>
        </p:spPr>
      </p:pic>
      <p:sp>
        <p:nvSpPr>
          <p:cNvPr id="7" name="TextBox 6"/>
          <p:cNvSpPr txBox="1"/>
          <p:nvPr/>
        </p:nvSpPr>
        <p:spPr>
          <a:xfrm>
            <a:off x="5562600" y="5410200"/>
            <a:ext cx="2971800" cy="707886"/>
          </a:xfrm>
          <a:prstGeom prst="rect">
            <a:avLst/>
          </a:prstGeom>
          <a:noFill/>
        </p:spPr>
        <p:txBody>
          <a:bodyPr wrap="square" rtlCol="0">
            <a:spAutoFit/>
          </a:bodyPr>
          <a:lstStyle/>
          <a:p>
            <a:r>
              <a:rPr lang="en-US" sz="4000" dirty="0" smtClean="0">
                <a:latin typeface="Aharoni" pitchFamily="2" charset="-79"/>
                <a:cs typeface="Aharoni" pitchFamily="2" charset="-79"/>
              </a:rPr>
              <a:t>Hot Springs</a:t>
            </a:r>
            <a:endParaRPr lang="en-US" sz="4000" dirty="0">
              <a:latin typeface="Aharoni" pitchFamily="2" charset="-79"/>
              <a:cs typeface="Aharoni" pitchFamily="2" charset="-79"/>
            </a:endParaRPr>
          </a:p>
        </p:txBody>
      </p:sp>
      <p:sp>
        <p:nvSpPr>
          <p:cNvPr id="8" name="TextBox 7"/>
          <p:cNvSpPr txBox="1"/>
          <p:nvPr/>
        </p:nvSpPr>
        <p:spPr>
          <a:xfrm>
            <a:off x="5943600" y="3962400"/>
            <a:ext cx="2971800" cy="769441"/>
          </a:xfrm>
          <a:prstGeom prst="rect">
            <a:avLst/>
          </a:prstGeom>
          <a:noFill/>
        </p:spPr>
        <p:txBody>
          <a:bodyPr wrap="square" rtlCol="0">
            <a:spAutoFit/>
          </a:bodyPr>
          <a:lstStyle/>
          <a:p>
            <a:r>
              <a:rPr lang="en-US" sz="4400" b="1" dirty="0" smtClean="0">
                <a:solidFill>
                  <a:srgbClr val="FF0000"/>
                </a:solidFill>
                <a:latin typeface="Aharoni" pitchFamily="2" charset="-79"/>
                <a:cs typeface="Aharoni" pitchFamily="2" charset="-79"/>
              </a:rPr>
              <a:t>In IDAHO</a:t>
            </a:r>
            <a:endParaRPr lang="en-US" sz="4400" b="1" dirty="0">
              <a:solidFill>
                <a:srgbClr val="FF0000"/>
              </a:solidFill>
              <a:latin typeface="Aharoni" pitchFamily="2" charset="-79"/>
              <a:cs typeface="Aharoni" pitchFamily="2" charset="-79"/>
            </a:endParaRPr>
          </a:p>
        </p:txBody>
      </p:sp>
      <p:sp>
        <p:nvSpPr>
          <p:cNvPr id="9" name="TextBox 8"/>
          <p:cNvSpPr txBox="1"/>
          <p:nvPr/>
        </p:nvSpPr>
        <p:spPr>
          <a:xfrm>
            <a:off x="1219200" y="3276600"/>
            <a:ext cx="3505200" cy="646331"/>
          </a:xfrm>
          <a:prstGeom prst="rect">
            <a:avLst/>
          </a:prstGeom>
          <a:noFill/>
        </p:spPr>
        <p:txBody>
          <a:bodyPr wrap="square" rtlCol="0">
            <a:spAutoFit/>
          </a:bodyPr>
          <a:lstStyle/>
          <a:p>
            <a:r>
              <a:rPr lang="en-US" sz="3600" b="1" dirty="0" smtClean="0">
                <a:solidFill>
                  <a:srgbClr val="FF0000"/>
                </a:solidFill>
                <a:latin typeface="Aharoni" pitchFamily="2" charset="-79"/>
                <a:cs typeface="Aharoni" pitchFamily="2" charset="-79"/>
              </a:rPr>
              <a:t>In ARKANSAS</a:t>
            </a:r>
            <a:endParaRPr lang="en-US" sz="3600" b="1" dirty="0">
              <a:solidFill>
                <a:srgbClr val="FF0000"/>
              </a:solidFill>
              <a:latin typeface="Aharoni" pitchFamily="2" charset="-79"/>
              <a:cs typeface="Aharoni" pitchFamily="2" charset="-79"/>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normAutofit/>
          </a:bodyPr>
          <a:lstStyle/>
          <a:p>
            <a:r>
              <a:rPr lang="en-US" sz="6000" dirty="0" smtClean="0">
                <a:latin typeface="Britannic Bold" pitchFamily="34" charset="0"/>
              </a:rPr>
              <a:t>GEYSERS (New Zealand)</a:t>
            </a:r>
            <a:endParaRPr lang="en-US" sz="6000" dirty="0">
              <a:latin typeface="Britannic Bold" pitchFamily="34" charset="0"/>
            </a:endParaRPr>
          </a:p>
        </p:txBody>
      </p:sp>
      <p:pic>
        <p:nvPicPr>
          <p:cNvPr id="4" name="Content Placeholder 3" descr="geyser New Zealand.jpg"/>
          <p:cNvPicPr>
            <a:picLocks noGrp="1" noChangeAspect="1"/>
          </p:cNvPicPr>
          <p:nvPr>
            <p:ph idx="1"/>
          </p:nvPr>
        </p:nvPicPr>
        <p:blipFill>
          <a:blip r:embed="rId2" cstate="print"/>
          <a:stretch>
            <a:fillRect/>
          </a:stretch>
        </p:blipFill>
        <p:spPr>
          <a:xfrm>
            <a:off x="1447800" y="1808429"/>
            <a:ext cx="6096000" cy="4566116"/>
          </a:xfr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b="1" dirty="0" smtClean="0"/>
              <a:t>Inside a volcano</a:t>
            </a:r>
            <a:endParaRPr lang="en-US" sz="6000" b="1" dirty="0"/>
          </a:p>
        </p:txBody>
      </p:sp>
      <p:pic>
        <p:nvPicPr>
          <p:cNvPr id="8" name="Content Placeholder 7" descr="parts of volcano 2.jpg"/>
          <p:cNvPicPr>
            <a:picLocks noGrp="1" noChangeAspect="1"/>
          </p:cNvPicPr>
          <p:nvPr>
            <p:ph idx="1"/>
          </p:nvPr>
        </p:nvPicPr>
        <p:blipFill>
          <a:blip r:embed="rId2" cstate="print"/>
          <a:stretch>
            <a:fillRect/>
          </a:stretch>
        </p:blipFill>
        <p:spPr>
          <a:xfrm>
            <a:off x="1066800" y="1459012"/>
            <a:ext cx="6520836" cy="5017987"/>
          </a:xfr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parts of volcano3.jpg"/>
          <p:cNvPicPr>
            <a:picLocks noGrp="1" noChangeAspect="1"/>
          </p:cNvPicPr>
          <p:nvPr>
            <p:ph idx="1"/>
          </p:nvPr>
        </p:nvPicPr>
        <p:blipFill>
          <a:blip r:embed="rId2" cstate="print"/>
          <a:stretch>
            <a:fillRect/>
          </a:stretch>
        </p:blipFill>
        <p:spPr>
          <a:xfrm>
            <a:off x="762000" y="514350"/>
            <a:ext cx="7513320" cy="6115050"/>
          </a:xfr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low viscosity lava.jpg"/>
          <p:cNvPicPr>
            <a:picLocks noChangeAspect="1"/>
          </p:cNvPicPr>
          <p:nvPr/>
        </p:nvPicPr>
        <p:blipFill>
          <a:blip r:embed="rId2" cstate="print"/>
          <a:stretch>
            <a:fillRect/>
          </a:stretch>
        </p:blipFill>
        <p:spPr>
          <a:xfrm>
            <a:off x="4941304" y="3048000"/>
            <a:ext cx="3897896" cy="35814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 name="Title 1"/>
          <p:cNvSpPr>
            <a:spLocks noGrp="1"/>
          </p:cNvSpPr>
          <p:nvPr>
            <p:ph type="title"/>
          </p:nvPr>
        </p:nvSpPr>
        <p:spPr>
          <a:xfrm>
            <a:off x="457200" y="0"/>
            <a:ext cx="7467600" cy="1143000"/>
          </a:xfrm>
        </p:spPr>
        <p:txBody>
          <a:bodyPr/>
          <a:lstStyle/>
          <a:p>
            <a:r>
              <a:rPr lang="en-US" dirty="0" smtClean="0">
                <a:latin typeface="Eras Bold ITC" pitchFamily="34" charset="0"/>
              </a:rPr>
              <a:t>ERUPTIONS</a:t>
            </a:r>
            <a:endParaRPr lang="en-US" dirty="0">
              <a:latin typeface="Eras Bold ITC" pitchFamily="34" charset="0"/>
            </a:endParaRPr>
          </a:p>
        </p:txBody>
      </p:sp>
      <p:sp>
        <p:nvSpPr>
          <p:cNvPr id="3" name="Content Placeholder 2"/>
          <p:cNvSpPr>
            <a:spLocks noGrp="1"/>
          </p:cNvSpPr>
          <p:nvPr>
            <p:ph idx="1"/>
          </p:nvPr>
        </p:nvSpPr>
        <p:spPr>
          <a:xfrm>
            <a:off x="381000" y="914400"/>
            <a:ext cx="8305800" cy="5943600"/>
          </a:xfrm>
        </p:spPr>
        <p:txBody>
          <a:bodyPr>
            <a:normAutofit lnSpcReduction="10000"/>
          </a:bodyPr>
          <a:lstStyle/>
          <a:p>
            <a:r>
              <a:rPr lang="en-US" b="1" dirty="0" smtClean="0"/>
              <a:t>As magma rises the pressure surrounding it decreases. (It is not as deep anymore) This allows gases in and around the magma to expand.  These expanding gases push the magma out of the volcano.</a:t>
            </a:r>
          </a:p>
          <a:p>
            <a:endParaRPr lang="en-US" dirty="0" smtClean="0"/>
          </a:p>
          <a:p>
            <a:r>
              <a:rPr lang="en-US" b="1" dirty="0" smtClean="0"/>
              <a:t>Eruptions can spew out</a:t>
            </a:r>
          </a:p>
          <a:p>
            <a:pPr>
              <a:buNone/>
            </a:pPr>
            <a:r>
              <a:rPr lang="en-US" b="1" dirty="0" smtClean="0">
                <a:solidFill>
                  <a:srgbClr val="00FFFF"/>
                </a:solidFill>
              </a:rPr>
              <a:t>Ash</a:t>
            </a:r>
            <a:r>
              <a:rPr lang="en-US" b="1" dirty="0" smtClean="0"/>
              <a:t> – fine dust specks</a:t>
            </a:r>
          </a:p>
          <a:p>
            <a:pPr>
              <a:buNone/>
            </a:pPr>
            <a:r>
              <a:rPr lang="en-US" b="1" dirty="0" smtClean="0">
                <a:solidFill>
                  <a:srgbClr val="00FFFF"/>
                </a:solidFill>
              </a:rPr>
              <a:t>Cinders</a:t>
            </a:r>
            <a:r>
              <a:rPr lang="en-US" b="1" dirty="0" smtClean="0"/>
              <a:t> – pebble-sized particles</a:t>
            </a:r>
          </a:p>
          <a:p>
            <a:pPr>
              <a:buNone/>
            </a:pPr>
            <a:r>
              <a:rPr lang="en-US" b="1" dirty="0" smtClean="0">
                <a:solidFill>
                  <a:srgbClr val="00FFFF"/>
                </a:solidFill>
              </a:rPr>
              <a:t>Bombs</a:t>
            </a:r>
            <a:r>
              <a:rPr lang="en-US" b="1" dirty="0" smtClean="0"/>
              <a:t> – baseball to car sized</a:t>
            </a:r>
          </a:p>
          <a:p>
            <a:pPr>
              <a:buNone/>
            </a:pPr>
            <a:r>
              <a:rPr lang="en-US" b="1" dirty="0" smtClean="0"/>
              <a:t>		       pieces!</a:t>
            </a:r>
            <a:endParaRPr lang="en-US" b="1"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volcanic ash st helens.jpg"/>
          <p:cNvPicPr>
            <a:picLocks noGrp="1" noChangeAspect="1"/>
          </p:cNvPicPr>
          <p:nvPr>
            <p:ph idx="1"/>
          </p:nvPr>
        </p:nvPicPr>
        <p:blipFill>
          <a:blip r:embed="rId3" cstate="print"/>
          <a:stretch>
            <a:fillRect/>
          </a:stretch>
        </p:blipFill>
        <p:spPr>
          <a:xfrm>
            <a:off x="457200" y="533400"/>
            <a:ext cx="3890481" cy="2438400"/>
          </a:xfrm>
        </p:spPr>
      </p:pic>
      <p:pic>
        <p:nvPicPr>
          <p:cNvPr id="5" name="Picture 4" descr="cinders.jpg"/>
          <p:cNvPicPr>
            <a:picLocks noChangeAspect="1"/>
          </p:cNvPicPr>
          <p:nvPr/>
        </p:nvPicPr>
        <p:blipFill>
          <a:blip r:embed="rId4" cstate="print"/>
          <a:stretch>
            <a:fillRect/>
          </a:stretch>
        </p:blipFill>
        <p:spPr>
          <a:xfrm>
            <a:off x="4876800" y="381000"/>
            <a:ext cx="3877994" cy="2963201"/>
          </a:xfrm>
          <a:prstGeom prst="rect">
            <a:avLst/>
          </a:prstGeom>
        </p:spPr>
      </p:pic>
      <p:pic>
        <p:nvPicPr>
          <p:cNvPr id="6" name="Picture 5" descr="bomb.jpg"/>
          <p:cNvPicPr>
            <a:picLocks noChangeAspect="1"/>
          </p:cNvPicPr>
          <p:nvPr/>
        </p:nvPicPr>
        <p:blipFill>
          <a:blip r:embed="rId5" cstate="print"/>
          <a:stretch>
            <a:fillRect/>
          </a:stretch>
        </p:blipFill>
        <p:spPr>
          <a:xfrm>
            <a:off x="304800" y="3657601"/>
            <a:ext cx="4343400" cy="3048000"/>
          </a:xfrm>
          <a:prstGeom prst="rect">
            <a:avLst/>
          </a:prstGeom>
        </p:spPr>
      </p:pic>
      <p:pic>
        <p:nvPicPr>
          <p:cNvPr id="7" name="Picture 6" descr="bomb2.bmp"/>
          <p:cNvPicPr>
            <a:picLocks noChangeAspect="1"/>
          </p:cNvPicPr>
          <p:nvPr/>
        </p:nvPicPr>
        <p:blipFill>
          <a:blip r:embed="rId6" cstate="print"/>
          <a:stretch>
            <a:fillRect/>
          </a:stretch>
        </p:blipFill>
        <p:spPr>
          <a:xfrm>
            <a:off x="4800600" y="3505200"/>
            <a:ext cx="2514600" cy="1828800"/>
          </a:xfrm>
          <a:prstGeom prst="rect">
            <a:avLst/>
          </a:prstGeom>
        </p:spPr>
      </p:pic>
      <p:pic>
        <p:nvPicPr>
          <p:cNvPr id="8" name="Picture 7" descr="volcanic bomb.bmp"/>
          <p:cNvPicPr>
            <a:picLocks noChangeAspect="1"/>
          </p:cNvPicPr>
          <p:nvPr/>
        </p:nvPicPr>
        <p:blipFill>
          <a:blip r:embed="rId7" cstate="print"/>
          <a:stretch>
            <a:fillRect/>
          </a:stretch>
        </p:blipFill>
        <p:spPr>
          <a:xfrm>
            <a:off x="6400800" y="4876800"/>
            <a:ext cx="2619048" cy="1742857"/>
          </a:xfrm>
          <a:prstGeom prst="rect">
            <a:avLst/>
          </a:prstGeom>
        </p:spPr>
      </p:pic>
      <p:sp>
        <p:nvSpPr>
          <p:cNvPr id="9" name="Explosion 1 8"/>
          <p:cNvSpPr/>
          <p:nvPr/>
        </p:nvSpPr>
        <p:spPr>
          <a:xfrm>
            <a:off x="0" y="1828800"/>
            <a:ext cx="1981200" cy="1676400"/>
          </a:xfrm>
          <a:prstGeom prst="irregularSeal1">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latin typeface="Eras Bold ITC" pitchFamily="34" charset="0"/>
              </a:rPr>
              <a:t>ASH</a:t>
            </a:r>
            <a:endParaRPr lang="en-US" sz="2400" dirty="0">
              <a:latin typeface="Eras Bold ITC" pitchFamily="34" charset="0"/>
            </a:endParaRPr>
          </a:p>
        </p:txBody>
      </p:sp>
      <p:sp>
        <p:nvSpPr>
          <p:cNvPr id="10" name="Explosion 1 9"/>
          <p:cNvSpPr/>
          <p:nvPr/>
        </p:nvSpPr>
        <p:spPr>
          <a:xfrm>
            <a:off x="3886200" y="1524000"/>
            <a:ext cx="2819400" cy="1981200"/>
          </a:xfrm>
          <a:prstGeom prst="irregularSeal1">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latin typeface="Eras Bold ITC" pitchFamily="34" charset="0"/>
              </a:rPr>
              <a:t>CINDERS</a:t>
            </a:r>
            <a:endParaRPr lang="en-US" sz="2400" dirty="0">
              <a:latin typeface="Eras Bold ITC" pitchFamily="34" charset="0"/>
            </a:endParaRPr>
          </a:p>
        </p:txBody>
      </p:sp>
      <p:sp>
        <p:nvSpPr>
          <p:cNvPr id="11" name="Explosion 1 10"/>
          <p:cNvSpPr/>
          <p:nvPr/>
        </p:nvSpPr>
        <p:spPr>
          <a:xfrm>
            <a:off x="3810000" y="5029200"/>
            <a:ext cx="2819400" cy="1981200"/>
          </a:xfrm>
          <a:prstGeom prst="irregularSeal1">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latin typeface="Eras Bold ITC" pitchFamily="34" charset="0"/>
              </a:rPr>
              <a:t>BOMBS!</a:t>
            </a:r>
            <a:endParaRPr lang="en-US" sz="2400" dirty="0">
              <a:latin typeface="Eras Bold ITC" pitchFamily="34" charset="0"/>
            </a:endParaRPr>
          </a:p>
        </p:txBody>
      </p:sp>
    </p:spTree>
  </p:cSld>
  <p:clrMapOvr>
    <a:masterClrMapping/>
  </p:clrMapOvr>
  <p:transition>
    <p:sndAc>
      <p:stSnd>
        <p:snd r:embed="rId2" name="bomb.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dissolv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ntr" presetSubtype="0" fill="hold" grpId="1"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down)">
                                      <p:cBhvr>
                                        <p:cTn id="12" dur="580">
                                          <p:stCondLst>
                                            <p:cond delay="0"/>
                                          </p:stCondLst>
                                        </p:cTn>
                                        <p:tgtEl>
                                          <p:spTgt spid="10"/>
                                        </p:tgtEl>
                                      </p:cBhvr>
                                    </p:animEffect>
                                    <p:anim calcmode="lin" valueType="num">
                                      <p:cBhvr>
                                        <p:cTn id="13" dur="1822" tmFilter="0,0; 0.14,0.36; 0.43,0.73; 0.71,0.91; 1.0,1.0">
                                          <p:stCondLst>
                                            <p:cond delay="0"/>
                                          </p:stCondLst>
                                        </p:cTn>
                                        <p:tgtEl>
                                          <p:spTgt spid="10"/>
                                        </p:tgtEl>
                                        <p:attrNameLst>
                                          <p:attrName>ppt_x</p:attrName>
                                        </p:attrNameLst>
                                      </p:cBhvr>
                                      <p:tavLst>
                                        <p:tav tm="0">
                                          <p:val>
                                            <p:strVal val="#ppt_x-0.25"/>
                                          </p:val>
                                        </p:tav>
                                        <p:tav tm="100000">
                                          <p:val>
                                            <p:strVal val="#ppt_x"/>
                                          </p:val>
                                        </p:tav>
                                      </p:tavLst>
                                    </p:anim>
                                    <p:anim calcmode="lin" valueType="num">
                                      <p:cBhvr>
                                        <p:cTn id="14" dur="664" tmFilter="0.0,0.0; 0.25,0.07; 0.50,0.2; 0.75,0.467; 1.0,1.0">
                                          <p:stCondLst>
                                            <p:cond delay="0"/>
                                          </p:stCondLst>
                                        </p:cTn>
                                        <p:tgtEl>
                                          <p:spTgt spid="10"/>
                                        </p:tgtEl>
                                        <p:attrNameLst>
                                          <p:attrName>ppt_y</p:attrName>
                                        </p:attrNameLst>
                                      </p:cBhvr>
                                      <p:tavLst>
                                        <p:tav tm="0" fmla="#ppt_y-sin(pi*$)/3">
                                          <p:val>
                                            <p:fltVal val="0.5"/>
                                          </p:val>
                                        </p:tav>
                                        <p:tav tm="100000">
                                          <p:val>
                                            <p:fltVal val="1"/>
                                          </p:val>
                                        </p:tav>
                                      </p:tavLst>
                                    </p:anim>
                                    <p:anim calcmode="lin" valueType="num">
                                      <p:cBhvr>
                                        <p:cTn id="15" dur="664" tmFilter="0, 0; 0.125,0.2665; 0.25,0.4; 0.375,0.465; 0.5,0.5;  0.625,0.535; 0.75,0.6; 0.875,0.7335; 1,1">
                                          <p:stCondLst>
                                            <p:cond delay="664"/>
                                          </p:stCondLst>
                                        </p:cTn>
                                        <p:tgtEl>
                                          <p:spTgt spid="10"/>
                                        </p:tgtEl>
                                        <p:attrNameLst>
                                          <p:attrName>ppt_y</p:attrName>
                                        </p:attrNameLst>
                                      </p:cBhvr>
                                      <p:tavLst>
                                        <p:tav tm="0" fmla="#ppt_y-sin(pi*$)/9">
                                          <p:val>
                                            <p:fltVal val="0"/>
                                          </p:val>
                                        </p:tav>
                                        <p:tav tm="100000">
                                          <p:val>
                                            <p:fltVal val="1"/>
                                          </p:val>
                                        </p:tav>
                                      </p:tavLst>
                                    </p:anim>
                                    <p:anim calcmode="lin" valueType="num">
                                      <p:cBhvr>
                                        <p:cTn id="16" dur="332" tmFilter="0, 0; 0.125,0.2665; 0.25,0.4; 0.375,0.465; 0.5,0.5;  0.625,0.535; 0.75,0.6; 0.875,0.7335; 1,1">
                                          <p:stCondLst>
                                            <p:cond delay="1324"/>
                                          </p:stCondLst>
                                        </p:cTn>
                                        <p:tgtEl>
                                          <p:spTgt spid="10"/>
                                        </p:tgtEl>
                                        <p:attrNameLst>
                                          <p:attrName>ppt_y</p:attrName>
                                        </p:attrNameLst>
                                      </p:cBhvr>
                                      <p:tavLst>
                                        <p:tav tm="0" fmla="#ppt_y-sin(pi*$)/27">
                                          <p:val>
                                            <p:fltVal val="0"/>
                                          </p:val>
                                        </p:tav>
                                        <p:tav tm="100000">
                                          <p:val>
                                            <p:fltVal val="1"/>
                                          </p:val>
                                        </p:tav>
                                      </p:tavLst>
                                    </p:anim>
                                    <p:anim calcmode="lin" valueType="num">
                                      <p:cBhvr>
                                        <p:cTn id="17" dur="164" tmFilter="0, 0; 0.125,0.2665; 0.25,0.4; 0.375,0.465; 0.5,0.5;  0.625,0.535; 0.75,0.6; 0.875,0.7335; 1,1">
                                          <p:stCondLst>
                                            <p:cond delay="1656"/>
                                          </p:stCondLst>
                                        </p:cTn>
                                        <p:tgtEl>
                                          <p:spTgt spid="10"/>
                                        </p:tgtEl>
                                        <p:attrNameLst>
                                          <p:attrName>ppt_y</p:attrName>
                                        </p:attrNameLst>
                                      </p:cBhvr>
                                      <p:tavLst>
                                        <p:tav tm="0" fmla="#ppt_y-sin(pi*$)/81">
                                          <p:val>
                                            <p:fltVal val="0"/>
                                          </p:val>
                                        </p:tav>
                                        <p:tav tm="100000">
                                          <p:val>
                                            <p:fltVal val="1"/>
                                          </p:val>
                                        </p:tav>
                                      </p:tavLst>
                                    </p:anim>
                                    <p:animScale>
                                      <p:cBhvr>
                                        <p:cTn id="18" dur="26">
                                          <p:stCondLst>
                                            <p:cond delay="650"/>
                                          </p:stCondLst>
                                        </p:cTn>
                                        <p:tgtEl>
                                          <p:spTgt spid="10"/>
                                        </p:tgtEl>
                                      </p:cBhvr>
                                      <p:to x="100000" y="60000"/>
                                    </p:animScale>
                                    <p:animScale>
                                      <p:cBhvr>
                                        <p:cTn id="19" dur="166" decel="50000">
                                          <p:stCondLst>
                                            <p:cond delay="676"/>
                                          </p:stCondLst>
                                        </p:cTn>
                                        <p:tgtEl>
                                          <p:spTgt spid="10"/>
                                        </p:tgtEl>
                                      </p:cBhvr>
                                      <p:to x="100000" y="100000"/>
                                    </p:animScale>
                                    <p:animScale>
                                      <p:cBhvr>
                                        <p:cTn id="20" dur="26">
                                          <p:stCondLst>
                                            <p:cond delay="1312"/>
                                          </p:stCondLst>
                                        </p:cTn>
                                        <p:tgtEl>
                                          <p:spTgt spid="10"/>
                                        </p:tgtEl>
                                      </p:cBhvr>
                                      <p:to x="100000" y="80000"/>
                                    </p:animScale>
                                    <p:animScale>
                                      <p:cBhvr>
                                        <p:cTn id="21" dur="166" decel="50000">
                                          <p:stCondLst>
                                            <p:cond delay="1338"/>
                                          </p:stCondLst>
                                        </p:cTn>
                                        <p:tgtEl>
                                          <p:spTgt spid="10"/>
                                        </p:tgtEl>
                                      </p:cBhvr>
                                      <p:to x="100000" y="100000"/>
                                    </p:animScale>
                                    <p:animScale>
                                      <p:cBhvr>
                                        <p:cTn id="22" dur="26">
                                          <p:stCondLst>
                                            <p:cond delay="1642"/>
                                          </p:stCondLst>
                                        </p:cTn>
                                        <p:tgtEl>
                                          <p:spTgt spid="10"/>
                                        </p:tgtEl>
                                      </p:cBhvr>
                                      <p:to x="100000" y="90000"/>
                                    </p:animScale>
                                    <p:animScale>
                                      <p:cBhvr>
                                        <p:cTn id="23" dur="166" decel="50000">
                                          <p:stCondLst>
                                            <p:cond delay="1668"/>
                                          </p:stCondLst>
                                        </p:cTn>
                                        <p:tgtEl>
                                          <p:spTgt spid="10"/>
                                        </p:tgtEl>
                                      </p:cBhvr>
                                      <p:to x="100000" y="100000"/>
                                    </p:animScale>
                                    <p:animScale>
                                      <p:cBhvr>
                                        <p:cTn id="24" dur="26">
                                          <p:stCondLst>
                                            <p:cond delay="1808"/>
                                          </p:stCondLst>
                                        </p:cTn>
                                        <p:tgtEl>
                                          <p:spTgt spid="10"/>
                                        </p:tgtEl>
                                      </p:cBhvr>
                                      <p:to x="100000" y="95000"/>
                                    </p:animScale>
                                    <p:animScale>
                                      <p:cBhvr>
                                        <p:cTn id="25" dur="166" decel="50000">
                                          <p:stCondLst>
                                            <p:cond delay="1834"/>
                                          </p:stCondLst>
                                        </p:cTn>
                                        <p:tgtEl>
                                          <p:spTgt spid="10"/>
                                        </p:tgtEl>
                                      </p:cBhvr>
                                      <p:to x="100000" y="100000"/>
                                    </p:animScale>
                                  </p:childTnLst>
                                </p:cTn>
                              </p:par>
                            </p:childTnLst>
                          </p:cTn>
                        </p:par>
                      </p:childTnLst>
                    </p:cTn>
                  </p:par>
                  <p:par>
                    <p:cTn id="26" fill="hold">
                      <p:stCondLst>
                        <p:cond delay="indefinite"/>
                      </p:stCondLst>
                      <p:childTnLst>
                        <p:par>
                          <p:cTn id="27" fill="hold">
                            <p:stCondLst>
                              <p:cond delay="0"/>
                            </p:stCondLst>
                            <p:childTnLst>
                              <p:par>
                                <p:cTn id="28" presetID="9" presetClass="entr" presetSubtype="0" fill="hold" grpId="0" nodeType="click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dissolve">
                                      <p:cBhvr>
                                        <p:cTn id="30" dur="500"/>
                                        <p:tgtEl>
                                          <p:spTgt spid="11"/>
                                        </p:tgtEl>
                                      </p:cBhvr>
                                    </p:animEffect>
                                  </p:childTnLst>
                                </p:cTn>
                              </p:par>
                            </p:childTnLst>
                          </p:cTn>
                        </p:par>
                      </p:childTnLst>
                    </p:cTn>
                  </p:par>
                  <p:par>
                    <p:cTn id="31" fill="hold">
                      <p:stCondLst>
                        <p:cond delay="indefinite"/>
                      </p:stCondLst>
                      <p:childTnLst>
                        <p:par>
                          <p:cTn id="32" fill="hold">
                            <p:stCondLst>
                              <p:cond delay="0"/>
                            </p:stCondLst>
                            <p:childTnLst>
                              <p:par>
                                <p:cTn id="33" presetID="26" presetClass="entr" presetSubtype="0" fill="hold" grpId="1" nodeType="click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ipe(down)">
                                      <p:cBhvr>
                                        <p:cTn id="35" dur="580">
                                          <p:stCondLst>
                                            <p:cond delay="0"/>
                                          </p:stCondLst>
                                        </p:cTn>
                                        <p:tgtEl>
                                          <p:spTgt spid="11"/>
                                        </p:tgtEl>
                                      </p:cBhvr>
                                    </p:animEffect>
                                    <p:anim calcmode="lin" valueType="num">
                                      <p:cBhvr>
                                        <p:cTn id="36" dur="1822" tmFilter="0,0; 0.14,0.36; 0.43,0.73; 0.71,0.91; 1.0,1.0">
                                          <p:stCondLst>
                                            <p:cond delay="0"/>
                                          </p:stCondLst>
                                        </p:cTn>
                                        <p:tgtEl>
                                          <p:spTgt spid="11"/>
                                        </p:tgtEl>
                                        <p:attrNameLst>
                                          <p:attrName>ppt_x</p:attrName>
                                        </p:attrNameLst>
                                      </p:cBhvr>
                                      <p:tavLst>
                                        <p:tav tm="0">
                                          <p:val>
                                            <p:strVal val="#ppt_x-0.25"/>
                                          </p:val>
                                        </p:tav>
                                        <p:tav tm="100000">
                                          <p:val>
                                            <p:strVal val="#ppt_x"/>
                                          </p:val>
                                        </p:tav>
                                      </p:tavLst>
                                    </p:anim>
                                    <p:anim calcmode="lin" valueType="num">
                                      <p:cBhvr>
                                        <p:cTn id="37" dur="664" tmFilter="0.0,0.0; 0.25,0.07; 0.50,0.2; 0.75,0.467; 1.0,1.0">
                                          <p:stCondLst>
                                            <p:cond delay="0"/>
                                          </p:stCondLst>
                                        </p:cTn>
                                        <p:tgtEl>
                                          <p:spTgt spid="11"/>
                                        </p:tgtEl>
                                        <p:attrNameLst>
                                          <p:attrName>ppt_y</p:attrName>
                                        </p:attrNameLst>
                                      </p:cBhvr>
                                      <p:tavLst>
                                        <p:tav tm="0" fmla="#ppt_y-sin(pi*$)/3">
                                          <p:val>
                                            <p:fltVal val="0.5"/>
                                          </p:val>
                                        </p:tav>
                                        <p:tav tm="100000">
                                          <p:val>
                                            <p:fltVal val="1"/>
                                          </p:val>
                                        </p:tav>
                                      </p:tavLst>
                                    </p:anim>
                                    <p:anim calcmode="lin" valueType="num">
                                      <p:cBhvr>
                                        <p:cTn id="38" dur="664" tmFilter="0, 0; 0.125,0.2665; 0.25,0.4; 0.375,0.465; 0.5,0.5;  0.625,0.535; 0.75,0.6; 0.875,0.7335; 1,1">
                                          <p:stCondLst>
                                            <p:cond delay="664"/>
                                          </p:stCondLst>
                                        </p:cTn>
                                        <p:tgtEl>
                                          <p:spTgt spid="11"/>
                                        </p:tgtEl>
                                        <p:attrNameLst>
                                          <p:attrName>ppt_y</p:attrName>
                                        </p:attrNameLst>
                                      </p:cBhvr>
                                      <p:tavLst>
                                        <p:tav tm="0" fmla="#ppt_y-sin(pi*$)/9">
                                          <p:val>
                                            <p:fltVal val="0"/>
                                          </p:val>
                                        </p:tav>
                                        <p:tav tm="100000">
                                          <p:val>
                                            <p:fltVal val="1"/>
                                          </p:val>
                                        </p:tav>
                                      </p:tavLst>
                                    </p:anim>
                                    <p:anim calcmode="lin" valueType="num">
                                      <p:cBhvr>
                                        <p:cTn id="39" dur="332" tmFilter="0, 0; 0.125,0.2665; 0.25,0.4; 0.375,0.465; 0.5,0.5;  0.625,0.535; 0.75,0.6; 0.875,0.7335; 1,1">
                                          <p:stCondLst>
                                            <p:cond delay="1324"/>
                                          </p:stCondLst>
                                        </p:cTn>
                                        <p:tgtEl>
                                          <p:spTgt spid="11"/>
                                        </p:tgtEl>
                                        <p:attrNameLst>
                                          <p:attrName>ppt_y</p:attrName>
                                        </p:attrNameLst>
                                      </p:cBhvr>
                                      <p:tavLst>
                                        <p:tav tm="0" fmla="#ppt_y-sin(pi*$)/27">
                                          <p:val>
                                            <p:fltVal val="0"/>
                                          </p:val>
                                        </p:tav>
                                        <p:tav tm="100000">
                                          <p:val>
                                            <p:fltVal val="1"/>
                                          </p:val>
                                        </p:tav>
                                      </p:tavLst>
                                    </p:anim>
                                    <p:anim calcmode="lin" valueType="num">
                                      <p:cBhvr>
                                        <p:cTn id="40" dur="164" tmFilter="0, 0; 0.125,0.2665; 0.25,0.4; 0.375,0.465; 0.5,0.5;  0.625,0.535; 0.75,0.6; 0.875,0.7335; 1,1">
                                          <p:stCondLst>
                                            <p:cond delay="1656"/>
                                          </p:stCondLst>
                                        </p:cTn>
                                        <p:tgtEl>
                                          <p:spTgt spid="11"/>
                                        </p:tgtEl>
                                        <p:attrNameLst>
                                          <p:attrName>ppt_y</p:attrName>
                                        </p:attrNameLst>
                                      </p:cBhvr>
                                      <p:tavLst>
                                        <p:tav tm="0" fmla="#ppt_y-sin(pi*$)/81">
                                          <p:val>
                                            <p:fltVal val="0"/>
                                          </p:val>
                                        </p:tav>
                                        <p:tav tm="100000">
                                          <p:val>
                                            <p:fltVal val="1"/>
                                          </p:val>
                                        </p:tav>
                                      </p:tavLst>
                                    </p:anim>
                                    <p:animScale>
                                      <p:cBhvr>
                                        <p:cTn id="41" dur="26">
                                          <p:stCondLst>
                                            <p:cond delay="650"/>
                                          </p:stCondLst>
                                        </p:cTn>
                                        <p:tgtEl>
                                          <p:spTgt spid="11"/>
                                        </p:tgtEl>
                                      </p:cBhvr>
                                      <p:to x="100000" y="60000"/>
                                    </p:animScale>
                                    <p:animScale>
                                      <p:cBhvr>
                                        <p:cTn id="42" dur="166" decel="50000">
                                          <p:stCondLst>
                                            <p:cond delay="676"/>
                                          </p:stCondLst>
                                        </p:cTn>
                                        <p:tgtEl>
                                          <p:spTgt spid="11"/>
                                        </p:tgtEl>
                                      </p:cBhvr>
                                      <p:to x="100000" y="100000"/>
                                    </p:animScale>
                                    <p:animScale>
                                      <p:cBhvr>
                                        <p:cTn id="43" dur="26">
                                          <p:stCondLst>
                                            <p:cond delay="1312"/>
                                          </p:stCondLst>
                                        </p:cTn>
                                        <p:tgtEl>
                                          <p:spTgt spid="11"/>
                                        </p:tgtEl>
                                      </p:cBhvr>
                                      <p:to x="100000" y="80000"/>
                                    </p:animScale>
                                    <p:animScale>
                                      <p:cBhvr>
                                        <p:cTn id="44" dur="166" decel="50000">
                                          <p:stCondLst>
                                            <p:cond delay="1338"/>
                                          </p:stCondLst>
                                        </p:cTn>
                                        <p:tgtEl>
                                          <p:spTgt spid="11"/>
                                        </p:tgtEl>
                                      </p:cBhvr>
                                      <p:to x="100000" y="100000"/>
                                    </p:animScale>
                                    <p:animScale>
                                      <p:cBhvr>
                                        <p:cTn id="45" dur="26">
                                          <p:stCondLst>
                                            <p:cond delay="1642"/>
                                          </p:stCondLst>
                                        </p:cTn>
                                        <p:tgtEl>
                                          <p:spTgt spid="11"/>
                                        </p:tgtEl>
                                      </p:cBhvr>
                                      <p:to x="100000" y="90000"/>
                                    </p:animScale>
                                    <p:animScale>
                                      <p:cBhvr>
                                        <p:cTn id="46" dur="166" decel="50000">
                                          <p:stCondLst>
                                            <p:cond delay="1668"/>
                                          </p:stCondLst>
                                        </p:cTn>
                                        <p:tgtEl>
                                          <p:spTgt spid="11"/>
                                        </p:tgtEl>
                                      </p:cBhvr>
                                      <p:to x="100000" y="100000"/>
                                    </p:animScale>
                                    <p:animScale>
                                      <p:cBhvr>
                                        <p:cTn id="47" dur="26">
                                          <p:stCondLst>
                                            <p:cond delay="1808"/>
                                          </p:stCondLst>
                                        </p:cTn>
                                        <p:tgtEl>
                                          <p:spTgt spid="11"/>
                                        </p:tgtEl>
                                      </p:cBhvr>
                                      <p:to x="100000" y="95000"/>
                                    </p:animScale>
                                    <p:animScale>
                                      <p:cBhvr>
                                        <p:cTn id="48" dur="166" decel="50000">
                                          <p:stCondLst>
                                            <p:cond delay="1834"/>
                                          </p:stCondLst>
                                        </p:cTn>
                                        <p:tgtEl>
                                          <p:spTgt spid="11"/>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1" animBg="1"/>
      <p:bldP spid="11" grpId="0" animBg="1"/>
      <p:bldP spid="11" grpId="1"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Eras Bold ITC" pitchFamily="34" charset="0"/>
              </a:rPr>
              <a:t>2 types of eruptions</a:t>
            </a:r>
            <a:endParaRPr lang="en-US" dirty="0">
              <a:latin typeface="Eras Bold ITC" pitchFamily="34" charset="0"/>
            </a:endParaRPr>
          </a:p>
        </p:txBody>
      </p:sp>
      <p:sp>
        <p:nvSpPr>
          <p:cNvPr id="3" name="Content Placeholder 2"/>
          <p:cNvSpPr>
            <a:spLocks noGrp="1"/>
          </p:cNvSpPr>
          <p:nvPr>
            <p:ph idx="1"/>
          </p:nvPr>
        </p:nvSpPr>
        <p:spPr>
          <a:xfrm>
            <a:off x="152400" y="1600200"/>
            <a:ext cx="8763000" cy="4525963"/>
          </a:xfrm>
        </p:spPr>
        <p:txBody>
          <a:bodyPr>
            <a:normAutofit lnSpcReduction="10000"/>
          </a:bodyPr>
          <a:lstStyle/>
          <a:p>
            <a:pPr marL="550926" indent="-514350">
              <a:buAutoNum type="arabicParenR"/>
            </a:pPr>
            <a:r>
              <a:rPr lang="en-US" b="1" u="sng" dirty="0" smtClean="0">
                <a:solidFill>
                  <a:srgbClr val="FFFF00"/>
                </a:solidFill>
              </a:rPr>
              <a:t>QUIET</a:t>
            </a:r>
            <a:r>
              <a:rPr lang="en-US" b="1" dirty="0" smtClean="0"/>
              <a:t>:  magma low in silica; magma flows easily, gases bubble out slowly and gently.</a:t>
            </a:r>
          </a:p>
          <a:p>
            <a:pPr marL="550926" indent="-514350">
              <a:buAutoNum type="arabicParenR"/>
            </a:pPr>
            <a:r>
              <a:rPr lang="en-US" b="1" u="sng" dirty="0" smtClean="0">
                <a:solidFill>
                  <a:srgbClr val="FFFF00"/>
                </a:solidFill>
              </a:rPr>
              <a:t>EXPLOSIVE</a:t>
            </a:r>
            <a:r>
              <a:rPr lang="en-US" b="1" dirty="0" smtClean="0"/>
              <a:t>:  magma high in silica; thick/sticky; doesn’t always flow out of the crater; can plug it like a cork; gases get trapped and build up pressure until they “explode”.</a:t>
            </a:r>
          </a:p>
          <a:p>
            <a:pPr marL="550926" indent="-514350">
              <a:buNone/>
            </a:pPr>
            <a:r>
              <a:rPr lang="en-US" b="1" dirty="0" smtClean="0"/>
              <a:t>	</a:t>
            </a:r>
            <a:r>
              <a:rPr lang="en-US" b="1" dirty="0" smtClean="0">
                <a:solidFill>
                  <a:srgbClr val="FFFF00"/>
                </a:solidFill>
              </a:rPr>
              <a:t>PYROCLASTIC FLOW</a:t>
            </a:r>
            <a:r>
              <a:rPr lang="en-US" b="1" dirty="0" smtClean="0"/>
              <a:t>: when the volcano hurls out a mixture of hot gases, ash, cinders, and bombs.</a:t>
            </a:r>
            <a:endParaRPr lang="en-US"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ssolv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dissolv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explosive eruption.bmp"/>
          <p:cNvPicPr>
            <a:picLocks noGrp="1" noChangeAspect="1"/>
          </p:cNvPicPr>
          <p:nvPr>
            <p:ph idx="1"/>
          </p:nvPr>
        </p:nvPicPr>
        <p:blipFill>
          <a:blip r:embed="rId2" cstate="print"/>
          <a:stretch>
            <a:fillRect/>
          </a:stretch>
        </p:blipFill>
        <p:spPr>
          <a:xfrm>
            <a:off x="4648200" y="152400"/>
            <a:ext cx="4495800" cy="5867400"/>
          </a:xfrm>
        </p:spPr>
      </p:pic>
      <p:pic>
        <p:nvPicPr>
          <p:cNvPr id="5" name="Picture 4" descr="quiet eruption oozing lava.jpg"/>
          <p:cNvPicPr>
            <a:picLocks noChangeAspect="1"/>
          </p:cNvPicPr>
          <p:nvPr/>
        </p:nvPicPr>
        <p:blipFill>
          <a:blip r:embed="rId3" cstate="print"/>
          <a:stretch>
            <a:fillRect/>
          </a:stretch>
        </p:blipFill>
        <p:spPr>
          <a:xfrm>
            <a:off x="152400" y="1295400"/>
            <a:ext cx="4298354" cy="4800600"/>
          </a:xfrm>
          <a:prstGeom prst="rect">
            <a:avLst/>
          </a:prstGeom>
        </p:spPr>
      </p:pic>
      <p:sp>
        <p:nvSpPr>
          <p:cNvPr id="6" name="Down Ribbon 5"/>
          <p:cNvSpPr/>
          <p:nvPr/>
        </p:nvSpPr>
        <p:spPr>
          <a:xfrm>
            <a:off x="0" y="6019800"/>
            <a:ext cx="4114800" cy="838200"/>
          </a:xfrm>
          <a:prstGeom prst="ribbon">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latin typeface="Eras Bold ITC" pitchFamily="34" charset="0"/>
              </a:rPr>
              <a:t>QUIET</a:t>
            </a:r>
            <a:endParaRPr lang="en-US" sz="2800" dirty="0">
              <a:latin typeface="Eras Bold ITC" pitchFamily="34" charset="0"/>
            </a:endParaRPr>
          </a:p>
        </p:txBody>
      </p:sp>
      <p:sp>
        <p:nvSpPr>
          <p:cNvPr id="7" name="Down Ribbon 6"/>
          <p:cNvSpPr/>
          <p:nvPr/>
        </p:nvSpPr>
        <p:spPr>
          <a:xfrm>
            <a:off x="4648200" y="6019800"/>
            <a:ext cx="4495800" cy="838200"/>
          </a:xfrm>
          <a:prstGeom prst="ribbon">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latin typeface="Eras Bold ITC" pitchFamily="34" charset="0"/>
              </a:rPr>
              <a:t>EXPLOSIVE</a:t>
            </a:r>
            <a:endParaRPr lang="en-US" sz="2800" dirty="0">
              <a:latin typeface="Eras Bold ITC"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6"/>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48" presetClass="entr" presetSubtype="0" accel="5000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p:cTn id="15" dur="1000" fill="hold"/>
                                        <p:tgtEl>
                                          <p:spTgt spid="7"/>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6" dur="1000" fill="hold"/>
                                        <p:tgtEl>
                                          <p:spTgt spid="7"/>
                                        </p:tgtEl>
                                        <p:attrNameLst>
                                          <p:attrName>ppt_x</p:attrName>
                                        </p:attrNameLst>
                                      </p:cBhvr>
                                      <p:tavLst>
                                        <p:tav tm="0">
                                          <p:val>
                                            <p:fltVal val="-1"/>
                                          </p:val>
                                        </p:tav>
                                        <p:tav tm="50000">
                                          <p:val>
                                            <p:fltVal val="0.95"/>
                                          </p:val>
                                        </p:tav>
                                        <p:tav tm="100000">
                                          <p:val>
                                            <p:strVal val="#ppt_x"/>
                                          </p:val>
                                        </p:tav>
                                      </p:tavLst>
                                    </p:anim>
                                    <p:anim calcmode="lin" valueType="num">
                                      <p:cBhvr>
                                        <p:cTn id="17" dur="1000" fill="hold"/>
                                        <p:tgtEl>
                                          <p:spTgt spid="7"/>
                                        </p:tgtEl>
                                        <p:attrNameLst>
                                          <p:attrName>ppt_y</p:attrName>
                                        </p:attrNameLst>
                                      </p:cBhvr>
                                      <p:tavLst>
                                        <p:tav tm="0">
                                          <p:val>
                                            <p:strVal val="#ppt_y"/>
                                          </p:val>
                                        </p:tav>
                                        <p:tav tm="100000">
                                          <p:val>
                                            <p:strVal val="#ppt_y"/>
                                          </p:val>
                                        </p:tav>
                                      </p:tavLst>
                                    </p:anim>
                                    <p:animEffect transition="in" filter="fade">
                                      <p:cBhvr>
                                        <p:cTn id="18"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solidFill>
                  <a:srgbClr val="92D050"/>
                </a:solidFill>
                <a:latin typeface="Eras Bold ITC" pitchFamily="34" charset="0"/>
              </a:rPr>
              <a:t>SCARY PYROCLASTIC FLOW!</a:t>
            </a:r>
            <a:endParaRPr lang="en-US" dirty="0">
              <a:solidFill>
                <a:srgbClr val="92D050"/>
              </a:solidFill>
              <a:latin typeface="Eras Bold ITC" pitchFamily="34" charset="0"/>
            </a:endParaRPr>
          </a:p>
        </p:txBody>
      </p:sp>
      <p:pic>
        <p:nvPicPr>
          <p:cNvPr id="4" name="Content Placeholder 3" descr="Mt pinatubo pyroclastic flow.jpg"/>
          <p:cNvPicPr>
            <a:picLocks noGrp="1" noChangeAspect="1"/>
          </p:cNvPicPr>
          <p:nvPr>
            <p:ph idx="1"/>
          </p:nvPr>
        </p:nvPicPr>
        <p:blipFill>
          <a:blip r:embed="rId2" cstate="print"/>
          <a:stretch>
            <a:fillRect/>
          </a:stretch>
        </p:blipFill>
        <p:spPr>
          <a:xfrm>
            <a:off x="1143000" y="1447800"/>
            <a:ext cx="7467600" cy="5029200"/>
          </a:xfrm>
        </p:spPr>
      </p:pic>
      <p:sp>
        <p:nvSpPr>
          <p:cNvPr id="5" name="Vertical Scroll 4"/>
          <p:cNvSpPr/>
          <p:nvPr/>
        </p:nvSpPr>
        <p:spPr>
          <a:xfrm>
            <a:off x="0" y="4800600"/>
            <a:ext cx="2667000" cy="1905000"/>
          </a:xfrm>
          <a:prstGeom prst="verticalScroll">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latin typeface="Eras Bold ITC" pitchFamily="34" charset="0"/>
              </a:rPr>
              <a:t>Mt. Pinatubo</a:t>
            </a:r>
          </a:p>
          <a:p>
            <a:pPr algn="ctr"/>
            <a:r>
              <a:rPr lang="en-US" sz="2400" dirty="0" smtClean="0">
                <a:latin typeface="Eras Bold ITC" pitchFamily="34" charset="0"/>
              </a:rPr>
              <a:t>Philippines</a:t>
            </a:r>
          </a:p>
          <a:p>
            <a:pPr algn="ctr"/>
            <a:r>
              <a:rPr lang="en-US" sz="2400" dirty="0" smtClean="0">
                <a:latin typeface="Eras Bold ITC" pitchFamily="34" charset="0"/>
              </a:rPr>
              <a:t>1991 eruption</a:t>
            </a:r>
            <a:endParaRPr lang="en-US" sz="2400" dirty="0">
              <a:latin typeface="Eras Bold ITC"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theme/theme1.xml><?xml version="1.0" encoding="utf-8"?>
<a:theme xmlns:a="http://schemas.openxmlformats.org/drawingml/2006/main" name="Technic">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278</TotalTime>
  <Words>526</Words>
  <Application>Microsoft Office PowerPoint</Application>
  <PresentationFormat>On-screen Show (4:3)</PresentationFormat>
  <Paragraphs>75</Paragraphs>
  <Slides>29</Slides>
  <Notes>0</Notes>
  <HiddenSlides>0</HiddenSlides>
  <MMClips>1</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Technic</vt:lpstr>
      <vt:lpstr>volcanoes</vt:lpstr>
      <vt:lpstr>Volcanic Eruptions</vt:lpstr>
      <vt:lpstr>Inside a volcano</vt:lpstr>
      <vt:lpstr>Slide 4</vt:lpstr>
      <vt:lpstr>ERUPTIONS</vt:lpstr>
      <vt:lpstr>Slide 6</vt:lpstr>
      <vt:lpstr>2 types of eruptions</vt:lpstr>
      <vt:lpstr>Slide 8</vt:lpstr>
      <vt:lpstr>SCARY PYROCLASTIC FLOW!</vt:lpstr>
      <vt:lpstr>More pyroclastic flows</vt:lpstr>
      <vt:lpstr>Edge of a pyroclastic flow</vt:lpstr>
      <vt:lpstr>Pyroclastic flows cause tremendous damage!</vt:lpstr>
      <vt:lpstr>Volcano Hazards</vt:lpstr>
      <vt:lpstr>Stages of Volcanic Activity</vt:lpstr>
      <vt:lpstr>TYPES OF VOLCANOES</vt:lpstr>
      <vt:lpstr>Click for the video clip!</vt:lpstr>
      <vt:lpstr>Other volcanic landforms</vt:lpstr>
      <vt:lpstr>Calderas</vt:lpstr>
      <vt:lpstr>Soils from Lava &amp; Ash</vt:lpstr>
      <vt:lpstr>Dikes and Sills</vt:lpstr>
      <vt:lpstr>Slide 21</vt:lpstr>
      <vt:lpstr>Dikes &amp; Sills in New Zealand</vt:lpstr>
      <vt:lpstr>Volcanic Necks</vt:lpstr>
      <vt:lpstr>Batholiths &amp; Dome Mountains</vt:lpstr>
      <vt:lpstr>Batholiths</vt:lpstr>
      <vt:lpstr>Dome Mountains</vt:lpstr>
      <vt:lpstr>Geothermal Activity</vt:lpstr>
      <vt:lpstr>Slide 28</vt:lpstr>
      <vt:lpstr>GEYSERS (New Zealand)</vt:lpstr>
    </vt:vector>
  </TitlesOfParts>
  <Company>HP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volcanoes</dc:title>
  <dc:creator>jluckey</dc:creator>
  <cp:lastModifiedBy>jluckey</cp:lastModifiedBy>
  <cp:revision>17</cp:revision>
  <dcterms:created xsi:type="dcterms:W3CDTF">2012-02-20T20:49:29Z</dcterms:created>
  <dcterms:modified xsi:type="dcterms:W3CDTF">2012-03-08T18:42:36Z</dcterms:modified>
</cp:coreProperties>
</file>